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webextensions/webextension2.xml" ContentType="application/vnd.ms-office.webextension+xml"/>
  <Override PartName="/ppt/webextensions/webextension3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5" r:id="rId7"/>
    <p:sldId id="266" r:id="rId8"/>
    <p:sldId id="261" r:id="rId9"/>
    <p:sldId id="268" r:id="rId10"/>
    <p:sldId id="267" r:id="rId11"/>
    <p:sldId id="271" r:id="rId12"/>
    <p:sldId id="272" r:id="rId13"/>
    <p:sldId id="273" r:id="rId14"/>
    <p:sldId id="262" r:id="rId15"/>
    <p:sldId id="263" r:id="rId16"/>
    <p:sldId id="264" r:id="rId17"/>
    <p:sldId id="274" r:id="rId18"/>
    <p:sldId id="269" r:id="rId19"/>
    <p:sldId id="275" r:id="rId20"/>
  </p:sldIdLst>
  <p:sldSz cx="18288000" cy="10287000"/>
  <p:notesSz cx="6858000" cy="9144000"/>
  <p:embeddedFontLst>
    <p:embeddedFont>
      <p:font typeface="A Day Without Sun Text Bold" panose="020B0604020202020204" charset="0"/>
      <p:regular r:id="rId21"/>
    </p:embeddedFont>
    <p:embeddedFont>
      <p:font typeface="Ballpoint" panose="020B0604020202020204" charset="0"/>
      <p:regular r:id="rId22"/>
    </p:embeddedFon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Comic Sans MS" panose="030F0702030302020204" pitchFamily="66" charset="0"/>
      <p:regular r:id="rId27"/>
      <p:bold r:id="rId28"/>
      <p:italic r:id="rId29"/>
      <p:boldItalic r:id="rId30"/>
    </p:embeddedFont>
    <p:embeddedFont>
      <p:font typeface="Dekko" panose="020B0604020202020204" charset="0"/>
      <p:regular r:id="rId31"/>
    </p:embeddedFont>
    <p:embeddedFont>
      <p:font typeface="Itim" panose="020B0604020202020204" charset="-34"/>
      <p:regular r:id="rId32"/>
    </p:embeddedFont>
    <p:embeddedFont>
      <p:font typeface="Libre Franklin" pitchFamily="2" charset="0"/>
      <p:regular r:id="rId33"/>
      <p:bold r:id="rId34"/>
      <p:italic r:id="rId35"/>
      <p:boldItalic r:id="rId3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6" d="100"/>
          <a:sy n="46" d="100"/>
        </p:scale>
        <p:origin x="756" y="5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9" Type="http://schemas.openxmlformats.org/officeDocument/2006/relationships/theme" Target="theme/theme1.xml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font" Target="fonts/font1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font" Target="fonts/font15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3" Type="http://schemas.openxmlformats.org/officeDocument/2006/relationships/image" Target="../media/image3.pn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5.sv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2.svg"/><Relationship Id="rId4" Type="http://schemas.openxmlformats.org/officeDocument/2006/relationships/image" Target="../media/image5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39.png"/><Relationship Id="rId7" Type="http://schemas.openxmlformats.org/officeDocument/2006/relationships/image" Target="../media/image30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svg"/><Relationship Id="rId5" Type="http://schemas.openxmlformats.org/officeDocument/2006/relationships/image" Target="../media/image53.png"/><Relationship Id="rId4" Type="http://schemas.openxmlformats.org/officeDocument/2006/relationships/image" Target="../media/image14.png"/><Relationship Id="rId9" Type="http://schemas.openxmlformats.org/officeDocument/2006/relationships/image" Target="../media/image5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gif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svg"/><Relationship Id="rId12" Type="http://schemas.openxmlformats.org/officeDocument/2006/relationships/image" Target="../media/image34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openxmlformats.org/officeDocument/2006/relationships/image" Target="../media/image33.svg"/><Relationship Id="rId5" Type="http://schemas.openxmlformats.org/officeDocument/2006/relationships/image" Target="../media/image27.jpe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9.png"/><Relationship Id="rId7" Type="http://schemas.openxmlformats.org/officeDocument/2006/relationships/image" Target="../media/image16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41.svg"/><Relationship Id="rId4" Type="http://schemas.openxmlformats.org/officeDocument/2006/relationships/image" Target="../media/image40.png"/><Relationship Id="rId9" Type="http://schemas.openxmlformats.org/officeDocument/2006/relationships/image" Target="../media/image43.sv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5976154">
            <a:off x="3179887" y="-2087389"/>
            <a:ext cx="11386258" cy="14461778"/>
          </a:xfrm>
          <a:custGeom>
            <a:avLst/>
            <a:gdLst/>
            <a:ahLst/>
            <a:cxnLst/>
            <a:rect l="l" t="t" r="r" b="b"/>
            <a:pathLst>
              <a:path w="11386258" h="14461778">
                <a:moveTo>
                  <a:pt x="0" y="0"/>
                </a:moveTo>
                <a:lnTo>
                  <a:pt x="11386258" y="0"/>
                </a:lnTo>
                <a:lnTo>
                  <a:pt x="11386258" y="14461778"/>
                </a:lnTo>
                <a:lnTo>
                  <a:pt x="0" y="144617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TextBox 4"/>
          <p:cNvSpPr txBox="1"/>
          <p:nvPr/>
        </p:nvSpPr>
        <p:spPr>
          <a:xfrm>
            <a:off x="2750591" y="3525746"/>
            <a:ext cx="12786818" cy="38362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58"/>
              </a:lnSpc>
            </a:pPr>
            <a:r>
              <a:rPr lang="en-US" sz="22200" spc="-288">
                <a:solidFill>
                  <a:srgbClr val="000000"/>
                </a:solidFill>
                <a:latin typeface="A Day Without Sun Text Bold"/>
              </a:rPr>
              <a:t>SESSION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306645" y="8373349"/>
            <a:ext cx="7674709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Itim"/>
              </a:rPr>
              <a:t>By Ahmed Abubakr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035662" y="2335383"/>
            <a:ext cx="8216677" cy="1724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  <a:spcBef>
                <a:spcPct val="0"/>
              </a:spcBef>
            </a:pPr>
            <a:r>
              <a:rPr lang="en-US" sz="9000" spc="99">
                <a:solidFill>
                  <a:srgbClr val="000000"/>
                </a:solidFill>
                <a:latin typeface="Ballpoint"/>
              </a:rPr>
              <a:t>Programming</a:t>
            </a:r>
          </a:p>
        </p:txBody>
      </p:sp>
      <p:sp>
        <p:nvSpPr>
          <p:cNvPr id="7" name="Freeform 7"/>
          <p:cNvSpPr/>
          <p:nvPr/>
        </p:nvSpPr>
        <p:spPr>
          <a:xfrm rot="1060722" flipH="1">
            <a:off x="304583" y="1362589"/>
            <a:ext cx="4562127" cy="4588963"/>
          </a:xfrm>
          <a:custGeom>
            <a:avLst/>
            <a:gdLst/>
            <a:ahLst/>
            <a:cxnLst/>
            <a:rect l="l" t="t" r="r" b="b"/>
            <a:pathLst>
              <a:path w="4562127" h="4588963">
                <a:moveTo>
                  <a:pt x="4562126" y="0"/>
                </a:moveTo>
                <a:lnTo>
                  <a:pt x="0" y="0"/>
                </a:lnTo>
                <a:lnTo>
                  <a:pt x="0" y="4588963"/>
                </a:lnTo>
                <a:lnTo>
                  <a:pt x="4562126" y="4588963"/>
                </a:lnTo>
                <a:lnTo>
                  <a:pt x="4562126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rot="671662">
            <a:off x="1556484" y="2783598"/>
            <a:ext cx="2058324" cy="1968507"/>
          </a:xfrm>
          <a:custGeom>
            <a:avLst/>
            <a:gdLst/>
            <a:ahLst/>
            <a:cxnLst/>
            <a:rect l="l" t="t" r="r" b="b"/>
            <a:pathLst>
              <a:path w="2058324" h="1968507">
                <a:moveTo>
                  <a:pt x="0" y="0"/>
                </a:moveTo>
                <a:lnTo>
                  <a:pt x="2058324" y="0"/>
                </a:lnTo>
                <a:lnTo>
                  <a:pt x="2058324" y="1968507"/>
                </a:lnTo>
                <a:lnTo>
                  <a:pt x="0" y="196850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rot="98986" flipH="1">
            <a:off x="13066934" y="4998174"/>
            <a:ext cx="4581499" cy="4608449"/>
          </a:xfrm>
          <a:custGeom>
            <a:avLst/>
            <a:gdLst/>
            <a:ahLst/>
            <a:cxnLst/>
            <a:rect l="l" t="t" r="r" b="b"/>
            <a:pathLst>
              <a:path w="4581499" h="4608449">
                <a:moveTo>
                  <a:pt x="4581499" y="0"/>
                </a:moveTo>
                <a:lnTo>
                  <a:pt x="0" y="0"/>
                </a:lnTo>
                <a:lnTo>
                  <a:pt x="0" y="4608448"/>
                </a:lnTo>
                <a:lnTo>
                  <a:pt x="4581499" y="4608448"/>
                </a:lnTo>
                <a:lnTo>
                  <a:pt x="4581499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4344794" y="6449138"/>
            <a:ext cx="2025780" cy="1966848"/>
          </a:xfrm>
          <a:custGeom>
            <a:avLst/>
            <a:gdLst/>
            <a:ahLst/>
            <a:cxnLst/>
            <a:rect l="l" t="t" r="r" b="b"/>
            <a:pathLst>
              <a:path w="2025780" h="1966848">
                <a:moveTo>
                  <a:pt x="0" y="0"/>
                </a:moveTo>
                <a:lnTo>
                  <a:pt x="2025780" y="0"/>
                </a:lnTo>
                <a:lnTo>
                  <a:pt x="2025780" y="1966848"/>
                </a:lnTo>
                <a:lnTo>
                  <a:pt x="0" y="196684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 rot="3459258" flipH="1">
            <a:off x="13378512" y="1179570"/>
            <a:ext cx="2506725" cy="3905663"/>
          </a:xfrm>
          <a:custGeom>
            <a:avLst/>
            <a:gdLst/>
            <a:ahLst/>
            <a:cxnLst/>
            <a:rect l="l" t="t" r="r" b="b"/>
            <a:pathLst>
              <a:path w="2506725" h="3905663">
                <a:moveTo>
                  <a:pt x="2506725" y="0"/>
                </a:moveTo>
                <a:lnTo>
                  <a:pt x="0" y="0"/>
                </a:lnTo>
                <a:lnTo>
                  <a:pt x="0" y="3905662"/>
                </a:lnTo>
                <a:lnTo>
                  <a:pt x="2506725" y="3905662"/>
                </a:lnTo>
                <a:lnTo>
                  <a:pt x="2506725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 rot="-4245636" flipH="1">
            <a:off x="2579731" y="5973413"/>
            <a:ext cx="1705687" cy="3374560"/>
          </a:xfrm>
          <a:custGeom>
            <a:avLst/>
            <a:gdLst/>
            <a:ahLst/>
            <a:cxnLst/>
            <a:rect l="l" t="t" r="r" b="b"/>
            <a:pathLst>
              <a:path w="1705687" h="3374560">
                <a:moveTo>
                  <a:pt x="1705687" y="0"/>
                </a:moveTo>
                <a:lnTo>
                  <a:pt x="0" y="0"/>
                </a:lnTo>
                <a:lnTo>
                  <a:pt x="0" y="3374560"/>
                </a:lnTo>
                <a:lnTo>
                  <a:pt x="1705687" y="3374560"/>
                </a:lnTo>
                <a:lnTo>
                  <a:pt x="1705687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 rot="488334">
            <a:off x="7097944" y="6933894"/>
            <a:ext cx="3788362" cy="737009"/>
          </a:xfrm>
          <a:custGeom>
            <a:avLst/>
            <a:gdLst/>
            <a:ahLst/>
            <a:cxnLst/>
            <a:rect l="l" t="t" r="r" b="b"/>
            <a:pathLst>
              <a:path w="3788362" h="737009">
                <a:moveTo>
                  <a:pt x="0" y="0"/>
                </a:moveTo>
                <a:lnTo>
                  <a:pt x="3788363" y="0"/>
                </a:lnTo>
                <a:lnTo>
                  <a:pt x="3788363" y="737008"/>
                </a:lnTo>
                <a:lnTo>
                  <a:pt x="0" y="73700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C26948D7-7AB5-CB66-F523-EC44AC0B1F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8656452"/>
              </p:ext>
            </p:extLst>
          </p:nvPr>
        </p:nvGraphicFramePr>
        <p:xfrm>
          <a:off x="457200" y="326117"/>
          <a:ext cx="17297400" cy="9634765"/>
        </p:xfrm>
        <a:graphic>
          <a:graphicData uri="http://schemas.openxmlformats.org/drawingml/2006/table">
            <a:tbl>
              <a:tblPr/>
              <a:tblGrid>
                <a:gridCol w="7775896">
                  <a:extLst>
                    <a:ext uri="{9D8B030D-6E8A-4147-A177-3AD203B41FA5}">
                      <a16:colId xmlns:a16="http://schemas.microsoft.com/office/drawing/2014/main" val="340920699"/>
                    </a:ext>
                  </a:extLst>
                </a:gridCol>
                <a:gridCol w="1507571">
                  <a:extLst>
                    <a:ext uri="{9D8B030D-6E8A-4147-A177-3AD203B41FA5}">
                      <a16:colId xmlns:a16="http://schemas.microsoft.com/office/drawing/2014/main" val="966362145"/>
                    </a:ext>
                  </a:extLst>
                </a:gridCol>
                <a:gridCol w="8013933">
                  <a:extLst>
                    <a:ext uri="{9D8B030D-6E8A-4147-A177-3AD203B41FA5}">
                      <a16:colId xmlns:a16="http://schemas.microsoft.com/office/drawing/2014/main" val="525754920"/>
                    </a:ext>
                  </a:extLst>
                </a:gridCol>
              </a:tblGrid>
              <a:tr h="636202">
                <a:tc>
                  <a:txBody>
                    <a:bodyPr/>
                    <a:lstStyle/>
                    <a:p>
                      <a:pPr algn="l" fontAlgn="t"/>
                      <a:r>
                        <a:rPr lang="en-US" sz="3200" dirty="0">
                          <a:solidFill>
                            <a:srgbClr val="000000"/>
                          </a:solidFill>
                          <a:effectLst/>
                          <a:latin typeface="Comic Sans MS" panose="030F0702030302020204" pitchFamily="66" charset="0"/>
                        </a:rPr>
                        <a:t>Machine-level language</a:t>
                      </a:r>
                    </a:p>
                  </a:txBody>
                  <a:tcPr marL="96161" marR="96161" marT="96161" marB="96161">
                    <a:lnL w="9525" cap="flat" cmpd="sng" algn="ctr">
                      <a:solidFill>
                        <a:srgbClr val="B036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036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036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CB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3200" dirty="0">
                        <a:solidFill>
                          <a:srgbClr val="000000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marL="96161" marR="96161" marT="96161" marB="96161">
                    <a:lnL w="9525" cap="flat" cmpd="sng" algn="ctr">
                      <a:solidFill>
                        <a:srgbClr val="B036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036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036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CB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3200">
                          <a:solidFill>
                            <a:srgbClr val="000000"/>
                          </a:solidFill>
                          <a:effectLst/>
                          <a:latin typeface="Comic Sans MS" panose="030F0702030302020204" pitchFamily="66" charset="0"/>
                        </a:rPr>
                        <a:t>Assembly language</a:t>
                      </a:r>
                    </a:p>
                  </a:txBody>
                  <a:tcPr marL="96161" marR="96161" marT="96161" marB="96161">
                    <a:lnL w="9525" cap="flat" cmpd="sng" algn="ctr">
                      <a:solidFill>
                        <a:srgbClr val="B036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036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036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CB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2238489"/>
                  </a:ext>
                </a:extLst>
              </a:tr>
              <a:tr h="2401294">
                <a:tc>
                  <a:txBody>
                    <a:bodyPr/>
                    <a:lstStyle/>
                    <a:p>
                      <a:pPr algn="just" fontAlgn="t"/>
                      <a:r>
                        <a:rPr lang="en-US" sz="3200" dirty="0">
                          <a:solidFill>
                            <a:srgbClr val="333333"/>
                          </a:solidFill>
                          <a:effectLst/>
                          <a:latin typeface="Comic Sans MS" panose="030F0702030302020204" pitchFamily="66" charset="0"/>
                        </a:rPr>
                        <a:t>The machine-level language comes at the lowest level in the hierarchy, so it has zero abstraction level from the hardware.</a:t>
                      </a:r>
                    </a:p>
                  </a:txBody>
                  <a:tcPr marL="64107" marR="64107" marT="64107" marB="64107">
                    <a:lnL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t"/>
                      <a:endParaRPr lang="en-US" sz="3200" dirty="0">
                        <a:solidFill>
                          <a:srgbClr val="333333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marL="64107" marR="64107" marT="64107" marB="64107">
                    <a:lnL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US" sz="3200">
                          <a:solidFill>
                            <a:srgbClr val="333333"/>
                          </a:solidFill>
                          <a:effectLst/>
                          <a:latin typeface="Comic Sans MS" panose="030F0702030302020204" pitchFamily="66" charset="0"/>
                        </a:rPr>
                        <a:t>The assembly language comes above the machine language means that it has less abstraction level from the hardware.</a:t>
                      </a:r>
                    </a:p>
                  </a:txBody>
                  <a:tcPr marL="64107" marR="64107" marT="64107" marB="64107">
                    <a:lnL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2617835"/>
                  </a:ext>
                </a:extLst>
              </a:tr>
              <a:tr h="1032491">
                <a:tc>
                  <a:txBody>
                    <a:bodyPr/>
                    <a:lstStyle/>
                    <a:p>
                      <a:pPr algn="just" fontAlgn="t"/>
                      <a:r>
                        <a:rPr lang="en-US" sz="3200" dirty="0">
                          <a:solidFill>
                            <a:srgbClr val="333333"/>
                          </a:solidFill>
                          <a:effectLst/>
                          <a:latin typeface="Comic Sans MS" panose="030F0702030302020204" pitchFamily="66" charset="0"/>
                        </a:rPr>
                        <a:t>It cannot be easily understood by humans.</a:t>
                      </a:r>
                    </a:p>
                  </a:txBody>
                  <a:tcPr marL="64107" marR="64107" marT="64107" marB="64107">
                    <a:lnL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1EB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t"/>
                      <a:endParaRPr lang="en-US" sz="3200" dirty="0">
                        <a:solidFill>
                          <a:srgbClr val="333333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marL="64107" marR="64107" marT="64107" marB="64107">
                    <a:lnL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1EB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US" sz="3200">
                          <a:solidFill>
                            <a:srgbClr val="333333"/>
                          </a:solidFill>
                          <a:effectLst/>
                          <a:latin typeface="Comic Sans MS" panose="030F0702030302020204" pitchFamily="66" charset="0"/>
                        </a:rPr>
                        <a:t>It is easy to read, write, and maintain.</a:t>
                      </a:r>
                    </a:p>
                  </a:txBody>
                  <a:tcPr marL="64107" marR="64107" marT="64107" marB="64107">
                    <a:lnL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1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732359"/>
                  </a:ext>
                </a:extLst>
              </a:tr>
              <a:tr h="2401294">
                <a:tc>
                  <a:txBody>
                    <a:bodyPr/>
                    <a:lstStyle/>
                    <a:p>
                      <a:pPr algn="just" fontAlgn="t"/>
                      <a:r>
                        <a:rPr lang="en-US" sz="3200" dirty="0">
                          <a:solidFill>
                            <a:srgbClr val="333333"/>
                          </a:solidFill>
                          <a:effectLst/>
                          <a:latin typeface="Comic Sans MS" panose="030F0702030302020204" pitchFamily="66" charset="0"/>
                        </a:rPr>
                        <a:t>The machine-level language is written in binary digits, i.e., 0 and 1.</a:t>
                      </a:r>
                    </a:p>
                  </a:txBody>
                  <a:tcPr marL="64107" marR="64107" marT="64107" marB="64107">
                    <a:lnL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t"/>
                      <a:endParaRPr lang="en-US" sz="3200" dirty="0">
                        <a:solidFill>
                          <a:srgbClr val="333333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marL="64107" marR="64107" marT="64107" marB="64107">
                    <a:lnL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US" sz="3200" dirty="0">
                          <a:solidFill>
                            <a:srgbClr val="333333"/>
                          </a:solidFill>
                          <a:effectLst/>
                          <a:latin typeface="Comic Sans MS" panose="030F0702030302020204" pitchFamily="66" charset="0"/>
                        </a:rPr>
                        <a:t>The assembly language is written in simple English language, so it is easily understandable by the users.</a:t>
                      </a:r>
                    </a:p>
                  </a:txBody>
                  <a:tcPr marL="64107" marR="64107" marT="64107" marB="64107">
                    <a:lnL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8602465"/>
                  </a:ext>
                </a:extLst>
              </a:tr>
              <a:tr h="1945027">
                <a:tc>
                  <a:txBody>
                    <a:bodyPr/>
                    <a:lstStyle/>
                    <a:p>
                      <a:pPr algn="just" fontAlgn="t"/>
                      <a:r>
                        <a:rPr lang="en-US" sz="3200" dirty="0">
                          <a:solidFill>
                            <a:srgbClr val="333333"/>
                          </a:solidFill>
                          <a:effectLst/>
                          <a:latin typeface="Comic Sans MS" panose="030F0702030302020204" pitchFamily="66" charset="0"/>
                        </a:rPr>
                        <a:t>It does not require any translator as the machine code is directly executed by the computer.</a:t>
                      </a:r>
                    </a:p>
                  </a:txBody>
                  <a:tcPr marL="64107" marR="64107" marT="64107" marB="64107">
                    <a:lnL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1EB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t"/>
                      <a:endParaRPr lang="en-US" sz="3200" dirty="0">
                        <a:solidFill>
                          <a:srgbClr val="333333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marL="64107" marR="64107" marT="64107" marB="64107">
                    <a:lnL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1EB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US" sz="3200" dirty="0">
                          <a:solidFill>
                            <a:srgbClr val="333333"/>
                          </a:solidFill>
                          <a:effectLst/>
                          <a:latin typeface="Comic Sans MS" panose="030F0702030302020204" pitchFamily="66" charset="0"/>
                        </a:rPr>
                        <a:t>In assembly language, the assembler is used to convert the assembly code into machine code.</a:t>
                      </a:r>
                    </a:p>
                  </a:txBody>
                  <a:tcPr marL="64107" marR="64107" marT="64107" marB="64107">
                    <a:lnL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1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5321550"/>
                  </a:ext>
                </a:extLst>
              </a:tr>
              <a:tr h="1032491">
                <a:tc>
                  <a:txBody>
                    <a:bodyPr/>
                    <a:lstStyle/>
                    <a:p>
                      <a:pPr algn="just" fontAlgn="t"/>
                      <a:r>
                        <a:rPr lang="en-US" sz="3200" dirty="0">
                          <a:solidFill>
                            <a:srgbClr val="333333"/>
                          </a:solidFill>
                          <a:effectLst/>
                          <a:latin typeface="Comic Sans MS" panose="030F0702030302020204" pitchFamily="66" charset="0"/>
                        </a:rPr>
                        <a:t>It is a first-generation programming language.</a:t>
                      </a:r>
                    </a:p>
                  </a:txBody>
                  <a:tcPr marL="64107" marR="64107" marT="64107" marB="64107">
                    <a:lnL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t"/>
                      <a:endParaRPr lang="en-US" sz="3200" dirty="0">
                        <a:solidFill>
                          <a:srgbClr val="333333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marL="64107" marR="64107" marT="64107" marB="64107">
                    <a:lnL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US" sz="3200" dirty="0">
                          <a:solidFill>
                            <a:srgbClr val="333333"/>
                          </a:solidFill>
                          <a:effectLst/>
                          <a:latin typeface="Comic Sans MS" panose="030F0702030302020204" pitchFamily="66" charset="0"/>
                        </a:rPr>
                        <a:t>It is a second-generation programming language.</a:t>
                      </a:r>
                    </a:p>
                  </a:txBody>
                  <a:tcPr marL="64107" marR="64107" marT="64107" marB="64107">
                    <a:lnL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42177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085984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5966813">
            <a:off x="3160075" y="-2369405"/>
            <a:ext cx="11967851" cy="15025812"/>
          </a:xfrm>
          <a:custGeom>
            <a:avLst/>
            <a:gdLst/>
            <a:ahLst/>
            <a:cxnLst/>
            <a:rect l="l" t="t" r="r" b="b"/>
            <a:pathLst>
              <a:path w="10786546" h="13700079">
                <a:moveTo>
                  <a:pt x="0" y="0"/>
                </a:moveTo>
                <a:lnTo>
                  <a:pt x="10786546" y="0"/>
                </a:lnTo>
                <a:lnTo>
                  <a:pt x="10786546" y="13700080"/>
                </a:lnTo>
                <a:lnTo>
                  <a:pt x="0" y="137000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648C57C-6689-F2FC-80FD-49209BD3A2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5562" y="5747399"/>
            <a:ext cx="3258523" cy="325852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A6160FA-082F-7475-984A-7CF6B9A785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1976" y="2881236"/>
            <a:ext cx="3456601" cy="345660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735716A-68F9-1F27-55FF-DFF4ECF883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0985" y="2881236"/>
            <a:ext cx="3258523" cy="325852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DC39D9B-7005-39B7-51D5-CF922C492B6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43427" y="5464850"/>
            <a:ext cx="3456602" cy="3456602"/>
          </a:xfrm>
          <a:prstGeom prst="rect">
            <a:avLst/>
          </a:prstGeom>
        </p:spPr>
      </p:pic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D88A93F0-C8C7-24FD-597D-4E19D35EBD96}"/>
              </a:ext>
            </a:extLst>
          </p:cNvPr>
          <p:cNvSpPr/>
          <p:nvPr/>
        </p:nvSpPr>
        <p:spPr>
          <a:xfrm>
            <a:off x="3332059" y="723900"/>
            <a:ext cx="11679341" cy="1738783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ts val="14420"/>
              </a:lnSpc>
              <a:spcBef>
                <a:spcPct val="0"/>
              </a:spcBef>
            </a:pPr>
            <a:r>
              <a:rPr lang="en-US" sz="9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Ballpoint"/>
              </a:rPr>
              <a:t>What is operating systems ?</a:t>
            </a:r>
          </a:p>
        </p:txBody>
      </p:sp>
    </p:spTree>
    <p:extLst>
      <p:ext uri="{BB962C8B-B14F-4D97-AF65-F5344CB8AC3E}">
        <p14:creationId xmlns:p14="http://schemas.microsoft.com/office/powerpoint/2010/main" val="11365356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5966813">
            <a:off x="3160075" y="-2369405"/>
            <a:ext cx="11967851" cy="15025812"/>
          </a:xfrm>
          <a:custGeom>
            <a:avLst/>
            <a:gdLst/>
            <a:ahLst/>
            <a:cxnLst/>
            <a:rect l="l" t="t" r="r" b="b"/>
            <a:pathLst>
              <a:path w="10786546" h="13700079">
                <a:moveTo>
                  <a:pt x="0" y="0"/>
                </a:moveTo>
                <a:lnTo>
                  <a:pt x="10786546" y="0"/>
                </a:lnTo>
                <a:lnTo>
                  <a:pt x="10786546" y="13700080"/>
                </a:lnTo>
                <a:lnTo>
                  <a:pt x="0" y="137000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D88A93F0-C8C7-24FD-597D-4E19D35EBD96}"/>
              </a:ext>
            </a:extLst>
          </p:cNvPr>
          <p:cNvSpPr/>
          <p:nvPr/>
        </p:nvSpPr>
        <p:spPr>
          <a:xfrm>
            <a:off x="3332059" y="723900"/>
            <a:ext cx="11679341" cy="1738783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ts val="14420"/>
              </a:lnSpc>
              <a:spcBef>
                <a:spcPct val="0"/>
              </a:spcBef>
            </a:pPr>
            <a:r>
              <a:rPr lang="en-US" sz="9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Ballpoint"/>
              </a:rPr>
              <a:t>What is operating systems ?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6AE8AFA-9A37-DB57-F8F8-77CFBF2A66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8352" y="2781300"/>
            <a:ext cx="12666753" cy="6316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09940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5966813">
            <a:off x="3160075" y="-2369405"/>
            <a:ext cx="11967851" cy="15025812"/>
          </a:xfrm>
          <a:custGeom>
            <a:avLst/>
            <a:gdLst/>
            <a:ahLst/>
            <a:cxnLst/>
            <a:rect l="l" t="t" r="r" b="b"/>
            <a:pathLst>
              <a:path w="10786546" h="13700079">
                <a:moveTo>
                  <a:pt x="0" y="0"/>
                </a:moveTo>
                <a:lnTo>
                  <a:pt x="10786546" y="0"/>
                </a:lnTo>
                <a:lnTo>
                  <a:pt x="10786546" y="13700080"/>
                </a:lnTo>
                <a:lnTo>
                  <a:pt x="0" y="137000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f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D88A93F0-C8C7-24FD-597D-4E19D35EBD96}"/>
              </a:ext>
            </a:extLst>
          </p:cNvPr>
          <p:cNvSpPr/>
          <p:nvPr/>
        </p:nvSpPr>
        <p:spPr>
          <a:xfrm>
            <a:off x="3332059" y="723900"/>
            <a:ext cx="11679341" cy="1738783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ts val="14420"/>
              </a:lnSpc>
              <a:spcBef>
                <a:spcPct val="0"/>
              </a:spcBef>
            </a:pPr>
            <a:r>
              <a:rPr lang="en-US" sz="9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Ballpoint"/>
              </a:rPr>
              <a:t>What is extensions ?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C975624-5D4C-07A0-D818-807F8AF029A3}"/>
              </a:ext>
            </a:extLst>
          </p:cNvPr>
          <p:cNvSpPr/>
          <p:nvPr/>
        </p:nvSpPr>
        <p:spPr>
          <a:xfrm>
            <a:off x="4495800" y="2933700"/>
            <a:ext cx="9906000" cy="1905000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File.jpg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7D00713-0593-1F89-3409-1D10B6F3A1B3}"/>
              </a:ext>
            </a:extLst>
          </p:cNvPr>
          <p:cNvCxnSpPr/>
          <p:nvPr/>
        </p:nvCxnSpPr>
        <p:spPr>
          <a:xfrm flipV="1">
            <a:off x="7391400" y="4381500"/>
            <a:ext cx="914400" cy="198120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1324A4B-FFAE-278B-EE7D-0DD7F9B3DFDA}"/>
              </a:ext>
            </a:extLst>
          </p:cNvPr>
          <p:cNvCxnSpPr>
            <a:cxnSpLocks/>
            <a:stCxn id="13" idx="0"/>
          </p:cNvCxnSpPr>
          <p:nvPr/>
        </p:nvCxnSpPr>
        <p:spPr>
          <a:xfrm flipV="1">
            <a:off x="9448800" y="4378036"/>
            <a:ext cx="90064" cy="302455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D66E2AD-1CC2-931B-6FC6-878E9AD3BA98}"/>
              </a:ext>
            </a:extLst>
          </p:cNvPr>
          <p:cNvCxnSpPr>
            <a:cxnSpLocks/>
          </p:cNvCxnSpPr>
          <p:nvPr/>
        </p:nvCxnSpPr>
        <p:spPr>
          <a:xfrm flipH="1" flipV="1">
            <a:off x="10820400" y="4403536"/>
            <a:ext cx="1143000" cy="195916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8BD4BC52-5A79-7C50-EFBE-3A1FA66736E7}"/>
              </a:ext>
            </a:extLst>
          </p:cNvPr>
          <p:cNvSpPr/>
          <p:nvPr/>
        </p:nvSpPr>
        <p:spPr>
          <a:xfrm>
            <a:off x="5638800" y="6134100"/>
            <a:ext cx="2362200" cy="106680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File name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E6A1B27-0725-F846-8E91-76C613C0FBEE}"/>
              </a:ext>
            </a:extLst>
          </p:cNvPr>
          <p:cNvSpPr/>
          <p:nvPr/>
        </p:nvSpPr>
        <p:spPr>
          <a:xfrm>
            <a:off x="8039100" y="7402590"/>
            <a:ext cx="2819400" cy="10668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Dot to separate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A40BD55-ED0A-2375-8182-18AD1CF6FE24}"/>
              </a:ext>
            </a:extLst>
          </p:cNvPr>
          <p:cNvSpPr/>
          <p:nvPr/>
        </p:nvSpPr>
        <p:spPr>
          <a:xfrm>
            <a:off x="11049000" y="6370027"/>
            <a:ext cx="2362200" cy="10668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000" dirty="0"/>
              <a:t>extension</a:t>
            </a:r>
          </a:p>
        </p:txBody>
      </p:sp>
    </p:spTree>
    <p:extLst>
      <p:ext uri="{BB962C8B-B14F-4D97-AF65-F5344CB8AC3E}">
        <p14:creationId xmlns:p14="http://schemas.microsoft.com/office/powerpoint/2010/main" val="22838596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-247732">
            <a:off x="2183494" y="16517"/>
            <a:ext cx="4510414" cy="4497284"/>
          </a:xfrm>
          <a:custGeom>
            <a:avLst/>
            <a:gdLst/>
            <a:ahLst/>
            <a:cxnLst/>
            <a:rect l="l" t="t" r="r" b="b"/>
            <a:pathLst>
              <a:path w="4510414" h="4497284">
                <a:moveTo>
                  <a:pt x="0" y="0"/>
                </a:moveTo>
                <a:lnTo>
                  <a:pt x="4510415" y="0"/>
                </a:lnTo>
                <a:lnTo>
                  <a:pt x="4510415" y="4497284"/>
                </a:lnTo>
                <a:lnTo>
                  <a:pt x="0" y="44972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-917616">
            <a:off x="171978" y="2975727"/>
            <a:ext cx="4693491" cy="4679827"/>
          </a:xfrm>
          <a:custGeom>
            <a:avLst/>
            <a:gdLst/>
            <a:ahLst/>
            <a:cxnLst/>
            <a:rect l="l" t="t" r="r" b="b"/>
            <a:pathLst>
              <a:path w="4693491" h="4679827">
                <a:moveTo>
                  <a:pt x="0" y="0"/>
                </a:moveTo>
                <a:lnTo>
                  <a:pt x="4693491" y="0"/>
                </a:lnTo>
                <a:lnTo>
                  <a:pt x="4693491" y="4679827"/>
                </a:lnTo>
                <a:lnTo>
                  <a:pt x="0" y="46798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-74983">
            <a:off x="6561585" y="2498815"/>
            <a:ext cx="5489789" cy="5480774"/>
          </a:xfrm>
          <a:custGeom>
            <a:avLst/>
            <a:gdLst/>
            <a:ahLst/>
            <a:cxnLst/>
            <a:rect l="l" t="t" r="r" b="b"/>
            <a:pathLst>
              <a:path w="5489789" h="5480774">
                <a:moveTo>
                  <a:pt x="0" y="0"/>
                </a:moveTo>
                <a:lnTo>
                  <a:pt x="5489789" y="0"/>
                </a:lnTo>
                <a:lnTo>
                  <a:pt x="5489789" y="5480774"/>
                </a:lnTo>
                <a:lnTo>
                  <a:pt x="0" y="548077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-917616">
            <a:off x="2236425" y="5908018"/>
            <a:ext cx="4595062" cy="4581685"/>
          </a:xfrm>
          <a:custGeom>
            <a:avLst/>
            <a:gdLst/>
            <a:ahLst/>
            <a:cxnLst/>
            <a:rect l="l" t="t" r="r" b="b"/>
            <a:pathLst>
              <a:path w="4595062" h="4581685">
                <a:moveTo>
                  <a:pt x="0" y="0"/>
                </a:moveTo>
                <a:lnTo>
                  <a:pt x="4595063" y="0"/>
                </a:lnTo>
                <a:lnTo>
                  <a:pt x="4595063" y="4581685"/>
                </a:lnTo>
                <a:lnTo>
                  <a:pt x="0" y="45816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-619618">
            <a:off x="11654757" y="-168543"/>
            <a:ext cx="4510414" cy="4497284"/>
          </a:xfrm>
          <a:custGeom>
            <a:avLst/>
            <a:gdLst/>
            <a:ahLst/>
            <a:cxnLst/>
            <a:rect l="l" t="t" r="r" b="b"/>
            <a:pathLst>
              <a:path w="4510414" h="4497284">
                <a:moveTo>
                  <a:pt x="0" y="0"/>
                </a:moveTo>
                <a:lnTo>
                  <a:pt x="4510415" y="0"/>
                </a:lnTo>
                <a:lnTo>
                  <a:pt x="4510415" y="4497283"/>
                </a:lnTo>
                <a:lnTo>
                  <a:pt x="0" y="449728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rot="-917616">
            <a:off x="13369572" y="2960235"/>
            <a:ext cx="4724565" cy="4710811"/>
          </a:xfrm>
          <a:custGeom>
            <a:avLst/>
            <a:gdLst/>
            <a:ahLst/>
            <a:cxnLst/>
            <a:rect l="l" t="t" r="r" b="b"/>
            <a:pathLst>
              <a:path w="4724565" h="4710811">
                <a:moveTo>
                  <a:pt x="0" y="0"/>
                </a:moveTo>
                <a:lnTo>
                  <a:pt x="4724566" y="0"/>
                </a:lnTo>
                <a:lnTo>
                  <a:pt x="4724566" y="4710812"/>
                </a:lnTo>
                <a:lnTo>
                  <a:pt x="0" y="47108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rot="-264119">
            <a:off x="11418116" y="5934243"/>
            <a:ext cx="4484678" cy="4471622"/>
          </a:xfrm>
          <a:custGeom>
            <a:avLst/>
            <a:gdLst/>
            <a:ahLst/>
            <a:cxnLst/>
            <a:rect l="l" t="t" r="r" b="b"/>
            <a:pathLst>
              <a:path w="4484678" h="4471622">
                <a:moveTo>
                  <a:pt x="0" y="0"/>
                </a:moveTo>
                <a:lnTo>
                  <a:pt x="4484678" y="0"/>
                </a:lnTo>
                <a:lnTo>
                  <a:pt x="4484678" y="4471622"/>
                </a:lnTo>
                <a:lnTo>
                  <a:pt x="0" y="44716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 rot="-4859083">
            <a:off x="5577672" y="4198656"/>
            <a:ext cx="536973" cy="1747546"/>
          </a:xfrm>
          <a:custGeom>
            <a:avLst/>
            <a:gdLst/>
            <a:ahLst/>
            <a:cxnLst/>
            <a:rect l="l" t="t" r="r" b="b"/>
            <a:pathLst>
              <a:path w="536973" h="1747546">
                <a:moveTo>
                  <a:pt x="0" y="0"/>
                </a:moveTo>
                <a:lnTo>
                  <a:pt x="536974" y="0"/>
                </a:lnTo>
                <a:lnTo>
                  <a:pt x="536974" y="1747545"/>
                </a:lnTo>
                <a:lnTo>
                  <a:pt x="0" y="174754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 rot="402067">
            <a:off x="2975222" y="1134191"/>
            <a:ext cx="2943884" cy="17307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12"/>
              </a:lnSpc>
            </a:pPr>
            <a:r>
              <a:rPr lang="en-US" sz="4971">
                <a:solidFill>
                  <a:srgbClr val="000000"/>
                </a:solidFill>
                <a:latin typeface="Ballpoint"/>
              </a:rPr>
              <a:t>Web Development</a:t>
            </a:r>
          </a:p>
        </p:txBody>
      </p:sp>
      <p:sp>
        <p:nvSpPr>
          <p:cNvPr id="12" name="TextBox 12"/>
          <p:cNvSpPr txBox="1"/>
          <p:nvPr/>
        </p:nvSpPr>
        <p:spPr>
          <a:xfrm rot="-221758">
            <a:off x="637290" y="4086494"/>
            <a:ext cx="3706955" cy="19410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35"/>
              </a:lnSpc>
            </a:pPr>
            <a:r>
              <a:rPr lang="en-US" sz="5599">
                <a:solidFill>
                  <a:srgbClr val="000000"/>
                </a:solidFill>
                <a:latin typeface="Ballpoint"/>
              </a:rPr>
              <a:t>Desktop applications</a:t>
            </a:r>
          </a:p>
        </p:txBody>
      </p:sp>
      <p:sp>
        <p:nvSpPr>
          <p:cNvPr id="13" name="TextBox 13"/>
          <p:cNvSpPr txBox="1"/>
          <p:nvPr/>
        </p:nvSpPr>
        <p:spPr>
          <a:xfrm rot="-274206">
            <a:off x="2737551" y="7002240"/>
            <a:ext cx="3629215" cy="19777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66"/>
              </a:lnSpc>
            </a:pPr>
            <a:r>
              <a:rPr lang="en-US" sz="5699">
                <a:solidFill>
                  <a:srgbClr val="000000"/>
                </a:solidFill>
                <a:latin typeface="Ballpoint"/>
              </a:rPr>
              <a:t>Android Applications</a:t>
            </a:r>
          </a:p>
        </p:txBody>
      </p:sp>
      <p:sp>
        <p:nvSpPr>
          <p:cNvPr id="14" name="TextBox 14"/>
          <p:cNvSpPr txBox="1"/>
          <p:nvPr/>
        </p:nvSpPr>
        <p:spPr>
          <a:xfrm rot="30181">
            <a:off x="12153771" y="1344301"/>
            <a:ext cx="3574208" cy="10796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28"/>
              </a:lnSpc>
            </a:pPr>
            <a:r>
              <a:rPr lang="en-US" sz="5899">
                <a:solidFill>
                  <a:srgbClr val="000000"/>
                </a:solidFill>
                <a:latin typeface="Ballpoint"/>
              </a:rPr>
              <a:t>Cyber security</a:t>
            </a:r>
          </a:p>
        </p:txBody>
      </p:sp>
      <p:sp>
        <p:nvSpPr>
          <p:cNvPr id="15" name="TextBox 15"/>
          <p:cNvSpPr txBox="1"/>
          <p:nvPr/>
        </p:nvSpPr>
        <p:spPr>
          <a:xfrm rot="-328066">
            <a:off x="13822693" y="4345863"/>
            <a:ext cx="3731498" cy="15304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03"/>
              </a:lnSpc>
            </a:pPr>
            <a:r>
              <a:rPr lang="en-US" sz="8399">
                <a:solidFill>
                  <a:srgbClr val="000000"/>
                </a:solidFill>
                <a:latin typeface="Ballpoint"/>
              </a:rPr>
              <a:t>IOT</a:t>
            </a:r>
          </a:p>
        </p:txBody>
      </p:sp>
      <p:sp>
        <p:nvSpPr>
          <p:cNvPr id="16" name="TextBox 16"/>
          <p:cNvSpPr txBox="1"/>
          <p:nvPr/>
        </p:nvSpPr>
        <p:spPr>
          <a:xfrm rot="388450">
            <a:off x="11996196" y="7208112"/>
            <a:ext cx="3554048" cy="14245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217"/>
              </a:lnSpc>
            </a:pPr>
            <a:r>
              <a:rPr lang="en-US" sz="7799">
                <a:solidFill>
                  <a:srgbClr val="000000"/>
                </a:solidFill>
                <a:latin typeface="Ballpoint"/>
              </a:rPr>
              <a:t>AI</a:t>
            </a:r>
          </a:p>
        </p:txBody>
      </p:sp>
      <p:sp>
        <p:nvSpPr>
          <p:cNvPr id="17" name="Freeform 17"/>
          <p:cNvSpPr/>
          <p:nvPr/>
        </p:nvSpPr>
        <p:spPr>
          <a:xfrm rot="-1833775">
            <a:off x="6751056" y="1320748"/>
            <a:ext cx="536973" cy="1747546"/>
          </a:xfrm>
          <a:custGeom>
            <a:avLst/>
            <a:gdLst/>
            <a:ahLst/>
            <a:cxnLst/>
            <a:rect l="l" t="t" r="r" b="b"/>
            <a:pathLst>
              <a:path w="536973" h="1747546">
                <a:moveTo>
                  <a:pt x="0" y="0"/>
                </a:moveTo>
                <a:lnTo>
                  <a:pt x="536973" y="0"/>
                </a:lnTo>
                <a:lnTo>
                  <a:pt x="536973" y="1747546"/>
                </a:lnTo>
                <a:lnTo>
                  <a:pt x="0" y="174754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8"/>
          <p:cNvSpPr/>
          <p:nvPr/>
        </p:nvSpPr>
        <p:spPr>
          <a:xfrm rot="-7085958">
            <a:off x="7272481" y="7165031"/>
            <a:ext cx="536973" cy="1747546"/>
          </a:xfrm>
          <a:custGeom>
            <a:avLst/>
            <a:gdLst/>
            <a:ahLst/>
            <a:cxnLst/>
            <a:rect l="l" t="t" r="r" b="b"/>
            <a:pathLst>
              <a:path w="536973" h="1747546">
                <a:moveTo>
                  <a:pt x="0" y="0"/>
                </a:moveTo>
                <a:lnTo>
                  <a:pt x="536973" y="0"/>
                </a:lnTo>
                <a:lnTo>
                  <a:pt x="536973" y="1747545"/>
                </a:lnTo>
                <a:lnTo>
                  <a:pt x="0" y="174754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Freeform 19"/>
          <p:cNvSpPr/>
          <p:nvPr/>
        </p:nvSpPr>
        <p:spPr>
          <a:xfrm rot="5940916">
            <a:off x="12280940" y="4251020"/>
            <a:ext cx="536973" cy="1747546"/>
          </a:xfrm>
          <a:custGeom>
            <a:avLst/>
            <a:gdLst/>
            <a:ahLst/>
            <a:cxnLst/>
            <a:rect l="l" t="t" r="r" b="b"/>
            <a:pathLst>
              <a:path w="536973" h="1747546">
                <a:moveTo>
                  <a:pt x="0" y="0"/>
                </a:moveTo>
                <a:lnTo>
                  <a:pt x="536973" y="0"/>
                </a:lnTo>
                <a:lnTo>
                  <a:pt x="536973" y="1747545"/>
                </a:lnTo>
                <a:lnTo>
                  <a:pt x="0" y="174754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20"/>
          <p:cNvSpPr/>
          <p:nvPr/>
        </p:nvSpPr>
        <p:spPr>
          <a:xfrm rot="8573135">
            <a:off x="10740923" y="7525745"/>
            <a:ext cx="536973" cy="1747546"/>
          </a:xfrm>
          <a:custGeom>
            <a:avLst/>
            <a:gdLst/>
            <a:ahLst/>
            <a:cxnLst/>
            <a:rect l="l" t="t" r="r" b="b"/>
            <a:pathLst>
              <a:path w="536973" h="1747546">
                <a:moveTo>
                  <a:pt x="0" y="0"/>
                </a:moveTo>
                <a:lnTo>
                  <a:pt x="536973" y="0"/>
                </a:lnTo>
                <a:lnTo>
                  <a:pt x="536973" y="1747546"/>
                </a:lnTo>
                <a:lnTo>
                  <a:pt x="0" y="174754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Freeform 21"/>
          <p:cNvSpPr/>
          <p:nvPr/>
        </p:nvSpPr>
        <p:spPr>
          <a:xfrm rot="3747085">
            <a:off x="10898460" y="1452601"/>
            <a:ext cx="536973" cy="1747546"/>
          </a:xfrm>
          <a:custGeom>
            <a:avLst/>
            <a:gdLst/>
            <a:ahLst/>
            <a:cxnLst/>
            <a:rect l="l" t="t" r="r" b="b"/>
            <a:pathLst>
              <a:path w="536973" h="1747546">
                <a:moveTo>
                  <a:pt x="0" y="0"/>
                </a:moveTo>
                <a:lnTo>
                  <a:pt x="536973" y="0"/>
                </a:lnTo>
                <a:lnTo>
                  <a:pt x="536973" y="1747546"/>
                </a:lnTo>
                <a:lnTo>
                  <a:pt x="0" y="174754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TextBox 22"/>
          <p:cNvSpPr txBox="1"/>
          <p:nvPr/>
        </p:nvSpPr>
        <p:spPr>
          <a:xfrm rot="769649">
            <a:off x="7040951" y="6608776"/>
            <a:ext cx="3615281" cy="5550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80"/>
              </a:lnSpc>
              <a:spcBef>
                <a:spcPct val="0"/>
              </a:spcBef>
            </a:pPr>
            <a:r>
              <a:rPr lang="en-US" sz="2906">
                <a:solidFill>
                  <a:srgbClr val="000000"/>
                </a:solidFill>
                <a:latin typeface="Itim"/>
              </a:rPr>
              <a:t>Fields of Programming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09B80DE3-69C1-F411-C30C-B260089C363F}"/>
              </a:ext>
            </a:extLst>
          </p:cNvPr>
          <p:cNvGrpSpPr/>
          <p:nvPr/>
        </p:nvGrpSpPr>
        <p:grpSpPr>
          <a:xfrm>
            <a:off x="7445559" y="-543428"/>
            <a:ext cx="4050600" cy="3935693"/>
            <a:chOff x="9061362" y="109664"/>
            <a:chExt cx="4642176" cy="4669483"/>
          </a:xfrm>
        </p:grpSpPr>
        <p:sp>
          <p:nvSpPr>
            <p:cNvPr id="4" name="Freeform 4"/>
            <p:cNvSpPr/>
            <p:nvPr/>
          </p:nvSpPr>
          <p:spPr>
            <a:xfrm rot="1161473" flipH="1">
              <a:off x="9061362" y="109664"/>
              <a:ext cx="4642176" cy="4669483"/>
            </a:xfrm>
            <a:custGeom>
              <a:avLst/>
              <a:gdLst/>
              <a:ahLst/>
              <a:cxnLst/>
              <a:rect l="l" t="t" r="r" b="b"/>
              <a:pathLst>
                <a:path w="4642176" h="4669483">
                  <a:moveTo>
                    <a:pt x="4642176" y="0"/>
                  </a:moveTo>
                  <a:lnTo>
                    <a:pt x="0" y="0"/>
                  </a:lnTo>
                  <a:lnTo>
                    <a:pt x="0" y="4669483"/>
                  </a:lnTo>
                  <a:lnTo>
                    <a:pt x="4642176" y="4669483"/>
                  </a:lnTo>
                  <a:lnTo>
                    <a:pt x="4642176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 rot="580965">
              <a:off x="9569386" y="2064029"/>
              <a:ext cx="3626129" cy="7607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003"/>
                </a:lnSpc>
              </a:pPr>
              <a:r>
                <a:rPr lang="en-US" sz="4000" dirty="0" err="1">
                  <a:solidFill>
                    <a:srgbClr val="000000"/>
                  </a:solidFill>
                  <a:latin typeface="Dekko"/>
                </a:rPr>
                <a:t>Javascript</a:t>
              </a:r>
              <a:endParaRPr lang="en-US" sz="4000" dirty="0">
                <a:solidFill>
                  <a:srgbClr val="000000"/>
                </a:solidFill>
                <a:latin typeface="Dekko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1C6A14E-5C7A-3E0E-96B0-B873428F0D6A}"/>
              </a:ext>
            </a:extLst>
          </p:cNvPr>
          <p:cNvGrpSpPr/>
          <p:nvPr/>
        </p:nvGrpSpPr>
        <p:grpSpPr>
          <a:xfrm>
            <a:off x="12189372" y="-419100"/>
            <a:ext cx="6117281" cy="6154554"/>
            <a:chOff x="13289232" y="0"/>
            <a:chExt cx="6011145" cy="5993645"/>
          </a:xfrm>
        </p:grpSpPr>
        <p:sp>
          <p:nvSpPr>
            <p:cNvPr id="9" name="Freeform 9"/>
            <p:cNvSpPr/>
            <p:nvPr/>
          </p:nvSpPr>
          <p:spPr>
            <a:xfrm>
              <a:off x="13289232" y="0"/>
              <a:ext cx="6011145" cy="5993645"/>
            </a:xfrm>
            <a:custGeom>
              <a:avLst/>
              <a:gdLst/>
              <a:ahLst/>
              <a:cxnLst/>
              <a:rect l="l" t="t" r="r" b="b"/>
              <a:pathLst>
                <a:path w="6011145" h="5993645">
                  <a:moveTo>
                    <a:pt x="0" y="0"/>
                  </a:moveTo>
                  <a:lnTo>
                    <a:pt x="6011144" y="0"/>
                  </a:lnTo>
                  <a:lnTo>
                    <a:pt x="6011144" y="5993645"/>
                  </a:lnTo>
                  <a:lnTo>
                    <a:pt x="0" y="59936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 rot="609982">
              <a:off x="14248012" y="2714867"/>
              <a:ext cx="3841155" cy="8055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435"/>
                </a:lnSpc>
              </a:pPr>
              <a:r>
                <a:rPr lang="en-US" sz="8000" dirty="0">
                  <a:solidFill>
                    <a:srgbClr val="000000"/>
                  </a:solidFill>
                  <a:latin typeface="Dekko"/>
                </a:rPr>
                <a:t>Java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3338E10-5B52-7ED0-E841-794FC1D72323}"/>
              </a:ext>
            </a:extLst>
          </p:cNvPr>
          <p:cNvGrpSpPr/>
          <p:nvPr/>
        </p:nvGrpSpPr>
        <p:grpSpPr>
          <a:xfrm>
            <a:off x="1094975" y="-282379"/>
            <a:ext cx="4801855" cy="4577828"/>
            <a:chOff x="-532289" y="298528"/>
            <a:chExt cx="5107357" cy="5137400"/>
          </a:xfrm>
        </p:grpSpPr>
        <p:sp>
          <p:nvSpPr>
            <p:cNvPr id="3" name="Freeform 3"/>
            <p:cNvSpPr/>
            <p:nvPr/>
          </p:nvSpPr>
          <p:spPr>
            <a:xfrm rot="1106722" flipH="1">
              <a:off x="-532289" y="298528"/>
              <a:ext cx="5107357" cy="5137400"/>
            </a:xfrm>
            <a:custGeom>
              <a:avLst/>
              <a:gdLst/>
              <a:ahLst/>
              <a:cxnLst/>
              <a:rect l="l" t="t" r="r" b="b"/>
              <a:pathLst>
                <a:path w="5107357" h="5137400">
                  <a:moveTo>
                    <a:pt x="5107357" y="0"/>
                  </a:moveTo>
                  <a:lnTo>
                    <a:pt x="0" y="0"/>
                  </a:lnTo>
                  <a:lnTo>
                    <a:pt x="0" y="5137400"/>
                  </a:lnTo>
                  <a:lnTo>
                    <a:pt x="5107357" y="5137400"/>
                  </a:lnTo>
                  <a:lnTo>
                    <a:pt x="5107357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 rot="580965">
              <a:off x="-29750" y="2750765"/>
              <a:ext cx="4127723" cy="8073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643"/>
                </a:lnSpc>
              </a:pPr>
              <a:r>
                <a:rPr lang="en-US" sz="7200" dirty="0">
                  <a:solidFill>
                    <a:srgbClr val="000000"/>
                  </a:solidFill>
                  <a:latin typeface="Dekko"/>
                </a:rPr>
                <a:t>C++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774D3A8-0210-280E-77EE-18768EE51273}"/>
              </a:ext>
            </a:extLst>
          </p:cNvPr>
          <p:cNvGrpSpPr/>
          <p:nvPr/>
        </p:nvGrpSpPr>
        <p:grpSpPr>
          <a:xfrm>
            <a:off x="-316235" y="3011674"/>
            <a:ext cx="5705231" cy="4941482"/>
            <a:chOff x="4585278" y="788544"/>
            <a:chExt cx="4677617" cy="4663999"/>
          </a:xfrm>
        </p:grpSpPr>
        <p:sp>
          <p:nvSpPr>
            <p:cNvPr id="6" name="Freeform 6"/>
            <p:cNvSpPr/>
            <p:nvPr/>
          </p:nvSpPr>
          <p:spPr>
            <a:xfrm rot="-1200297">
              <a:off x="4585278" y="788544"/>
              <a:ext cx="4677617" cy="4663999"/>
            </a:xfrm>
            <a:custGeom>
              <a:avLst/>
              <a:gdLst/>
              <a:ahLst/>
              <a:cxnLst/>
              <a:rect l="l" t="t" r="r" b="b"/>
              <a:pathLst>
                <a:path w="4677617" h="4663999">
                  <a:moveTo>
                    <a:pt x="0" y="0"/>
                  </a:moveTo>
                  <a:lnTo>
                    <a:pt x="4677617" y="0"/>
                  </a:lnTo>
                  <a:lnTo>
                    <a:pt x="4677617" y="4664000"/>
                  </a:lnTo>
                  <a:lnTo>
                    <a:pt x="0" y="4664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 rot="21049502">
              <a:off x="5127128" y="3008915"/>
              <a:ext cx="3706705" cy="9829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435"/>
                </a:lnSpc>
              </a:pPr>
              <a:r>
                <a:rPr lang="en-US" sz="8800" dirty="0">
                  <a:solidFill>
                    <a:srgbClr val="000000"/>
                  </a:solidFill>
                  <a:latin typeface="Dekko"/>
                </a:rPr>
                <a:t>C#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89033E1-0862-88B0-131D-595E372D6DC9}"/>
              </a:ext>
            </a:extLst>
          </p:cNvPr>
          <p:cNvGrpSpPr/>
          <p:nvPr/>
        </p:nvGrpSpPr>
        <p:grpSpPr>
          <a:xfrm>
            <a:off x="1604391" y="6754620"/>
            <a:ext cx="4982716" cy="4817454"/>
            <a:chOff x="463870" y="5228024"/>
            <a:chExt cx="5641683" cy="5625259"/>
          </a:xfrm>
        </p:grpSpPr>
        <p:sp>
          <p:nvSpPr>
            <p:cNvPr id="7" name="Freeform 7"/>
            <p:cNvSpPr/>
            <p:nvPr/>
          </p:nvSpPr>
          <p:spPr>
            <a:xfrm rot="-86635">
              <a:off x="463870" y="5228024"/>
              <a:ext cx="5641683" cy="5625259"/>
            </a:xfrm>
            <a:custGeom>
              <a:avLst/>
              <a:gdLst/>
              <a:ahLst/>
              <a:cxnLst/>
              <a:rect l="l" t="t" r="r" b="b"/>
              <a:pathLst>
                <a:path w="5641683" h="5625259">
                  <a:moveTo>
                    <a:pt x="0" y="0"/>
                  </a:moveTo>
                  <a:lnTo>
                    <a:pt x="5641684" y="0"/>
                  </a:lnTo>
                  <a:lnTo>
                    <a:pt x="5641684" y="5625259"/>
                  </a:lnTo>
                  <a:lnTo>
                    <a:pt x="0" y="56252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 rot="609222">
              <a:off x="1056788" y="7821276"/>
              <a:ext cx="4455845" cy="9658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435"/>
                </a:lnSpc>
              </a:pPr>
              <a:r>
                <a:rPr lang="en-US" sz="8000" dirty="0">
                  <a:solidFill>
                    <a:srgbClr val="000000"/>
                  </a:solidFill>
                  <a:latin typeface="Dekko"/>
                </a:rPr>
                <a:t>Python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7E792558-7F04-BCA1-3ED1-BB647CC89A13}"/>
              </a:ext>
            </a:extLst>
          </p:cNvPr>
          <p:cNvGrpSpPr/>
          <p:nvPr/>
        </p:nvGrpSpPr>
        <p:grpSpPr>
          <a:xfrm>
            <a:off x="13630597" y="5993045"/>
            <a:ext cx="4657403" cy="4817454"/>
            <a:chOff x="13285793" y="5589258"/>
            <a:chExt cx="4874119" cy="4902790"/>
          </a:xfrm>
        </p:grpSpPr>
        <p:sp>
          <p:nvSpPr>
            <p:cNvPr id="8" name="Freeform 8"/>
            <p:cNvSpPr/>
            <p:nvPr/>
          </p:nvSpPr>
          <p:spPr>
            <a:xfrm rot="253273" flipH="1">
              <a:off x="13285793" y="5589258"/>
              <a:ext cx="4874119" cy="4902790"/>
            </a:xfrm>
            <a:custGeom>
              <a:avLst/>
              <a:gdLst/>
              <a:ahLst/>
              <a:cxnLst/>
              <a:rect l="l" t="t" r="r" b="b"/>
              <a:pathLst>
                <a:path w="4874119" h="4902790">
                  <a:moveTo>
                    <a:pt x="4874119" y="0"/>
                  </a:moveTo>
                  <a:lnTo>
                    <a:pt x="0" y="0"/>
                  </a:lnTo>
                  <a:lnTo>
                    <a:pt x="0" y="4902790"/>
                  </a:lnTo>
                  <a:lnTo>
                    <a:pt x="4874119" y="4902790"/>
                  </a:lnTo>
                  <a:lnTo>
                    <a:pt x="4874119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 rot="21305021">
              <a:off x="13711869" y="7810552"/>
              <a:ext cx="4021967" cy="8418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435"/>
                </a:lnSpc>
              </a:pPr>
              <a:r>
                <a:rPr lang="en-US" sz="8000" dirty="0">
                  <a:solidFill>
                    <a:srgbClr val="000000"/>
                  </a:solidFill>
                  <a:latin typeface="Dekko"/>
                </a:rPr>
                <a:t>Perl 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C85D916-452C-7F40-BE5D-91172BB5CAF5}"/>
              </a:ext>
            </a:extLst>
          </p:cNvPr>
          <p:cNvGrpSpPr/>
          <p:nvPr/>
        </p:nvGrpSpPr>
        <p:grpSpPr>
          <a:xfrm>
            <a:off x="6432359" y="2496681"/>
            <a:ext cx="5696325" cy="5580070"/>
            <a:chOff x="8917023" y="2652028"/>
            <a:chExt cx="6730844" cy="6770437"/>
          </a:xfrm>
        </p:grpSpPr>
        <p:sp>
          <p:nvSpPr>
            <p:cNvPr id="23" name="Freeform 5">
              <a:extLst>
                <a:ext uri="{FF2B5EF4-FFF2-40B4-BE49-F238E27FC236}">
                  <a16:creationId xmlns:a16="http://schemas.microsoft.com/office/drawing/2014/main" id="{24C9C462-DBCF-83C4-3FAA-0DB28121149D}"/>
                </a:ext>
              </a:extLst>
            </p:cNvPr>
            <p:cNvSpPr/>
            <p:nvPr/>
          </p:nvSpPr>
          <p:spPr>
            <a:xfrm rot="21524367" flipH="1">
              <a:off x="8917023" y="2652028"/>
              <a:ext cx="6730844" cy="6770437"/>
            </a:xfrm>
            <a:custGeom>
              <a:avLst/>
              <a:gdLst/>
              <a:ahLst/>
              <a:cxnLst/>
              <a:rect l="l" t="t" r="r" b="b"/>
              <a:pathLst>
                <a:path w="6730844" h="6770437">
                  <a:moveTo>
                    <a:pt x="6730844" y="0"/>
                  </a:moveTo>
                  <a:lnTo>
                    <a:pt x="0" y="0"/>
                  </a:lnTo>
                  <a:lnTo>
                    <a:pt x="0" y="6770437"/>
                  </a:lnTo>
                  <a:lnTo>
                    <a:pt x="6730844" y="6770437"/>
                  </a:lnTo>
                  <a:lnTo>
                    <a:pt x="6730844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9118208-4C53-63BA-F533-CAE56CCB0FBD}"/>
                </a:ext>
              </a:extLst>
            </p:cNvPr>
            <p:cNvSpPr/>
            <p:nvPr/>
          </p:nvSpPr>
          <p:spPr>
            <a:xfrm rot="20905751">
              <a:off x="9312954" y="4458239"/>
              <a:ext cx="5938981" cy="2894242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lnSpc>
                  <a:spcPts val="5480"/>
                </a:lnSpc>
                <a:spcBef>
                  <a:spcPct val="0"/>
                </a:spcBef>
              </a:pPr>
              <a:r>
                <a:rPr lang="en-US" sz="48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Dekko"/>
                </a:rPr>
                <a:t>Programming Languages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F24E25D-010F-DBE0-6184-5D4D21FEDA2B}"/>
              </a:ext>
            </a:extLst>
          </p:cNvPr>
          <p:cNvGrpSpPr/>
          <p:nvPr/>
        </p:nvGrpSpPr>
        <p:grpSpPr>
          <a:xfrm>
            <a:off x="7951731" y="7090663"/>
            <a:ext cx="5394713" cy="4708074"/>
            <a:chOff x="7159800" y="5248168"/>
            <a:chExt cx="5394713" cy="4708074"/>
          </a:xfrm>
        </p:grpSpPr>
        <p:sp>
          <p:nvSpPr>
            <p:cNvPr id="30" name="Freeform 5">
              <a:extLst>
                <a:ext uri="{FF2B5EF4-FFF2-40B4-BE49-F238E27FC236}">
                  <a16:creationId xmlns:a16="http://schemas.microsoft.com/office/drawing/2014/main" id="{84F97579-EA81-241D-37D6-02D7AF8C1014}"/>
                </a:ext>
              </a:extLst>
            </p:cNvPr>
            <p:cNvSpPr/>
            <p:nvPr/>
          </p:nvSpPr>
          <p:spPr>
            <a:xfrm rot="-75633" flipH="1">
              <a:off x="7301314" y="5248168"/>
              <a:ext cx="5023805" cy="4708074"/>
            </a:xfrm>
            <a:custGeom>
              <a:avLst/>
              <a:gdLst/>
              <a:ahLst/>
              <a:cxnLst/>
              <a:rect l="l" t="t" r="r" b="b"/>
              <a:pathLst>
                <a:path w="6730844" h="6770437">
                  <a:moveTo>
                    <a:pt x="6730844" y="0"/>
                  </a:moveTo>
                  <a:lnTo>
                    <a:pt x="0" y="0"/>
                  </a:lnTo>
                  <a:lnTo>
                    <a:pt x="0" y="6770437"/>
                  </a:lnTo>
                  <a:lnTo>
                    <a:pt x="6730844" y="6770437"/>
                  </a:lnTo>
                  <a:lnTo>
                    <a:pt x="6730844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TextBox 14">
              <a:extLst>
                <a:ext uri="{FF2B5EF4-FFF2-40B4-BE49-F238E27FC236}">
                  <a16:creationId xmlns:a16="http://schemas.microsoft.com/office/drawing/2014/main" id="{F3A8A869-1B09-72BA-0F66-C04B83D13EB3}"/>
                </a:ext>
              </a:extLst>
            </p:cNvPr>
            <p:cNvSpPr txBox="1"/>
            <p:nvPr/>
          </p:nvSpPr>
          <p:spPr>
            <a:xfrm rot="20911297">
              <a:off x="7159800" y="7274639"/>
              <a:ext cx="5394713" cy="888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575"/>
                </a:lnSpc>
              </a:pPr>
              <a:r>
                <a:rPr lang="en-US" sz="6600" dirty="0">
                  <a:solidFill>
                    <a:srgbClr val="000000"/>
                  </a:solidFill>
                  <a:latin typeface="Dekko"/>
                </a:rPr>
                <a:t>PHP</a:t>
              </a: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2886861" y="784198"/>
            <a:ext cx="11778943" cy="8718604"/>
          </a:xfrm>
          <a:custGeom>
            <a:avLst/>
            <a:gdLst/>
            <a:ahLst/>
            <a:cxnLst/>
            <a:rect l="l" t="t" r="r" b="b"/>
            <a:pathLst>
              <a:path w="11778943" h="8718604">
                <a:moveTo>
                  <a:pt x="0" y="0"/>
                </a:moveTo>
                <a:lnTo>
                  <a:pt x="11778943" y="0"/>
                </a:lnTo>
                <a:lnTo>
                  <a:pt x="11778943" y="8718604"/>
                </a:lnTo>
                <a:lnTo>
                  <a:pt x="0" y="87186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4347012" y="692523"/>
            <a:ext cx="1221893" cy="1219815"/>
          </a:xfrm>
          <a:custGeom>
            <a:avLst/>
            <a:gdLst/>
            <a:ahLst/>
            <a:cxnLst/>
            <a:rect l="l" t="t" r="r" b="b"/>
            <a:pathLst>
              <a:path w="1221893" h="1219815">
                <a:moveTo>
                  <a:pt x="0" y="0"/>
                </a:moveTo>
                <a:lnTo>
                  <a:pt x="1221893" y="0"/>
                </a:lnTo>
                <a:lnTo>
                  <a:pt x="1221893" y="1219815"/>
                </a:lnTo>
                <a:lnTo>
                  <a:pt x="0" y="12198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4376402" y="4820286"/>
            <a:ext cx="5529598" cy="13593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252"/>
              </a:lnSpc>
            </a:pPr>
            <a:r>
              <a:rPr lang="en-US" sz="4400" dirty="0">
                <a:solidFill>
                  <a:srgbClr val="000000"/>
                </a:solidFill>
                <a:latin typeface="Dekko"/>
              </a:rPr>
              <a:t>Lets be web developers and create a website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957959" y="1700999"/>
            <a:ext cx="8694935" cy="23025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939"/>
              </a:lnSpc>
              <a:spcBef>
                <a:spcPct val="0"/>
              </a:spcBef>
            </a:pPr>
            <a:r>
              <a:rPr lang="en-US" sz="12099">
                <a:solidFill>
                  <a:srgbClr val="000000"/>
                </a:solidFill>
                <a:latin typeface="Ballpoint"/>
              </a:rPr>
              <a:t>Example</a:t>
            </a:r>
          </a:p>
        </p:txBody>
      </p:sp>
      <p:sp>
        <p:nvSpPr>
          <p:cNvPr id="7" name="Freeform 7"/>
          <p:cNvSpPr/>
          <p:nvPr/>
        </p:nvSpPr>
        <p:spPr>
          <a:xfrm rot="-370152">
            <a:off x="13526054" y="1302091"/>
            <a:ext cx="2742910" cy="2604224"/>
          </a:xfrm>
          <a:custGeom>
            <a:avLst/>
            <a:gdLst/>
            <a:ahLst/>
            <a:cxnLst/>
            <a:rect l="l" t="t" r="r" b="b"/>
            <a:pathLst>
              <a:path w="2742910" h="2604224">
                <a:moveTo>
                  <a:pt x="0" y="0"/>
                </a:moveTo>
                <a:lnTo>
                  <a:pt x="2742911" y="0"/>
                </a:lnTo>
                <a:lnTo>
                  <a:pt x="2742911" y="2604224"/>
                </a:lnTo>
                <a:lnTo>
                  <a:pt x="0" y="260422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rot="620716">
            <a:off x="14311188" y="1555265"/>
            <a:ext cx="1172643" cy="1675204"/>
          </a:xfrm>
          <a:custGeom>
            <a:avLst/>
            <a:gdLst/>
            <a:ahLst/>
            <a:cxnLst/>
            <a:rect l="l" t="t" r="r" b="b"/>
            <a:pathLst>
              <a:path w="1172643" h="1675204">
                <a:moveTo>
                  <a:pt x="0" y="0"/>
                </a:moveTo>
                <a:lnTo>
                  <a:pt x="1172643" y="0"/>
                </a:lnTo>
                <a:lnTo>
                  <a:pt x="1172643" y="1675204"/>
                </a:lnTo>
                <a:lnTo>
                  <a:pt x="0" y="167520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flipH="1">
            <a:off x="13394065" y="6483655"/>
            <a:ext cx="6798738" cy="3065613"/>
          </a:xfrm>
          <a:custGeom>
            <a:avLst/>
            <a:gdLst/>
            <a:ahLst/>
            <a:cxnLst/>
            <a:rect l="l" t="t" r="r" b="b"/>
            <a:pathLst>
              <a:path w="6798738" h="3065613">
                <a:moveTo>
                  <a:pt x="6798738" y="0"/>
                </a:moveTo>
                <a:lnTo>
                  <a:pt x="0" y="0"/>
                </a:lnTo>
                <a:lnTo>
                  <a:pt x="0" y="3065612"/>
                </a:lnTo>
                <a:lnTo>
                  <a:pt x="6798738" y="3065612"/>
                </a:lnTo>
                <a:lnTo>
                  <a:pt x="6798738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 rot="7288952" flipH="1">
            <a:off x="-2370669" y="5054723"/>
            <a:ext cx="6798738" cy="3065613"/>
          </a:xfrm>
          <a:custGeom>
            <a:avLst/>
            <a:gdLst/>
            <a:ahLst/>
            <a:cxnLst/>
            <a:rect l="l" t="t" r="r" b="b"/>
            <a:pathLst>
              <a:path w="6798738" h="3065613">
                <a:moveTo>
                  <a:pt x="6798738" y="0"/>
                </a:moveTo>
                <a:lnTo>
                  <a:pt x="0" y="0"/>
                </a:lnTo>
                <a:lnTo>
                  <a:pt x="0" y="3065613"/>
                </a:lnTo>
                <a:lnTo>
                  <a:pt x="6798738" y="3065613"/>
                </a:lnTo>
                <a:lnTo>
                  <a:pt x="6798738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746299F-7940-CB32-D028-8752FF269AB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71317" y="3425165"/>
            <a:ext cx="4540281" cy="5631356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5EE98E1-A6DD-059B-0A37-0A4164B442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64781" cy="10287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8D6586A-A9FD-0EE1-75C8-701D6B2D7C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8357" y="0"/>
            <a:ext cx="9319643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0349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Batman Coding GIF">
            <a:extLst>
              <a:ext uri="{FF2B5EF4-FFF2-40B4-BE49-F238E27FC236}">
                <a16:creationId xmlns:a16="http://schemas.microsoft.com/office/drawing/2014/main" id="{4A68C3E5-F9C8-DC50-2C53-083B53DBB5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905000"/>
            <a:ext cx="18288000" cy="1219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50550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FCB560A-F37A-ABC8-E59C-0D7483D276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927" y="1638300"/>
            <a:ext cx="18270648" cy="742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4974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5976154">
            <a:off x="1971508" y="-2710729"/>
            <a:ext cx="14344983" cy="18219679"/>
          </a:xfrm>
          <a:custGeom>
            <a:avLst/>
            <a:gdLst/>
            <a:ahLst/>
            <a:cxnLst/>
            <a:rect l="l" t="t" r="r" b="b"/>
            <a:pathLst>
              <a:path w="14344983" h="18219679">
                <a:moveTo>
                  <a:pt x="0" y="0"/>
                </a:moveTo>
                <a:lnTo>
                  <a:pt x="14344984" y="0"/>
                </a:lnTo>
                <a:lnTo>
                  <a:pt x="14344984" y="18219678"/>
                </a:lnTo>
                <a:lnTo>
                  <a:pt x="0" y="182196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131805">
            <a:off x="3683463" y="6287511"/>
            <a:ext cx="1454665" cy="1381115"/>
          </a:xfrm>
          <a:custGeom>
            <a:avLst/>
            <a:gdLst/>
            <a:ahLst/>
            <a:cxnLst/>
            <a:rect l="l" t="t" r="r" b="b"/>
            <a:pathLst>
              <a:path w="1454665" h="1381115">
                <a:moveTo>
                  <a:pt x="0" y="0"/>
                </a:moveTo>
                <a:lnTo>
                  <a:pt x="1454665" y="0"/>
                </a:lnTo>
                <a:lnTo>
                  <a:pt x="1454665" y="1381115"/>
                </a:lnTo>
                <a:lnTo>
                  <a:pt x="0" y="13811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131805">
            <a:off x="3668543" y="7894800"/>
            <a:ext cx="1454665" cy="1381115"/>
          </a:xfrm>
          <a:custGeom>
            <a:avLst/>
            <a:gdLst/>
            <a:ahLst/>
            <a:cxnLst/>
            <a:rect l="l" t="t" r="r" b="b"/>
            <a:pathLst>
              <a:path w="1454665" h="1381115">
                <a:moveTo>
                  <a:pt x="0" y="0"/>
                </a:moveTo>
                <a:lnTo>
                  <a:pt x="1454665" y="0"/>
                </a:lnTo>
                <a:lnTo>
                  <a:pt x="1454665" y="1381115"/>
                </a:lnTo>
                <a:lnTo>
                  <a:pt x="0" y="13811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131805">
            <a:off x="3668543" y="4680202"/>
            <a:ext cx="1454665" cy="1381115"/>
          </a:xfrm>
          <a:custGeom>
            <a:avLst/>
            <a:gdLst/>
            <a:ahLst/>
            <a:cxnLst/>
            <a:rect l="l" t="t" r="r" b="b"/>
            <a:pathLst>
              <a:path w="1454665" h="1381115">
                <a:moveTo>
                  <a:pt x="0" y="0"/>
                </a:moveTo>
                <a:lnTo>
                  <a:pt x="1454665" y="0"/>
                </a:lnTo>
                <a:lnTo>
                  <a:pt x="1454665" y="1381115"/>
                </a:lnTo>
                <a:lnTo>
                  <a:pt x="0" y="13811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131805">
            <a:off x="10021337" y="4680202"/>
            <a:ext cx="1454665" cy="1381115"/>
          </a:xfrm>
          <a:custGeom>
            <a:avLst/>
            <a:gdLst/>
            <a:ahLst/>
            <a:cxnLst/>
            <a:rect l="l" t="t" r="r" b="b"/>
            <a:pathLst>
              <a:path w="1454665" h="1381115">
                <a:moveTo>
                  <a:pt x="0" y="0"/>
                </a:moveTo>
                <a:lnTo>
                  <a:pt x="1454665" y="0"/>
                </a:lnTo>
                <a:lnTo>
                  <a:pt x="1454665" y="1381115"/>
                </a:lnTo>
                <a:lnTo>
                  <a:pt x="0" y="13811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rot="131805">
            <a:off x="10051177" y="6282390"/>
            <a:ext cx="1454665" cy="1381115"/>
          </a:xfrm>
          <a:custGeom>
            <a:avLst/>
            <a:gdLst/>
            <a:ahLst/>
            <a:cxnLst/>
            <a:rect l="l" t="t" r="r" b="b"/>
            <a:pathLst>
              <a:path w="1454665" h="1381115">
                <a:moveTo>
                  <a:pt x="0" y="0"/>
                </a:moveTo>
                <a:lnTo>
                  <a:pt x="1454665" y="0"/>
                </a:lnTo>
                <a:lnTo>
                  <a:pt x="1454665" y="1381115"/>
                </a:lnTo>
                <a:lnTo>
                  <a:pt x="0" y="13811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rot="131805">
            <a:off x="10084335" y="7911433"/>
            <a:ext cx="1454665" cy="1381115"/>
          </a:xfrm>
          <a:custGeom>
            <a:avLst/>
            <a:gdLst/>
            <a:ahLst/>
            <a:cxnLst/>
            <a:rect l="l" t="t" r="r" b="b"/>
            <a:pathLst>
              <a:path w="1454665" h="1381115">
                <a:moveTo>
                  <a:pt x="0" y="0"/>
                </a:moveTo>
                <a:lnTo>
                  <a:pt x="1454666" y="0"/>
                </a:lnTo>
                <a:lnTo>
                  <a:pt x="1454666" y="1381115"/>
                </a:lnTo>
                <a:lnTo>
                  <a:pt x="0" y="13811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2541580" y="2041889"/>
            <a:ext cx="1389707" cy="1781676"/>
          </a:xfrm>
          <a:custGeom>
            <a:avLst/>
            <a:gdLst/>
            <a:ahLst/>
            <a:cxnLst/>
            <a:rect l="l" t="t" r="r" b="b"/>
            <a:pathLst>
              <a:path w="1389707" h="1781676">
                <a:moveTo>
                  <a:pt x="0" y="0"/>
                </a:moveTo>
                <a:lnTo>
                  <a:pt x="1389707" y="0"/>
                </a:lnTo>
                <a:lnTo>
                  <a:pt x="1389707" y="1781676"/>
                </a:lnTo>
                <a:lnTo>
                  <a:pt x="0" y="17816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5994156" y="2017418"/>
            <a:ext cx="6299688" cy="2519875"/>
          </a:xfrm>
          <a:custGeom>
            <a:avLst/>
            <a:gdLst/>
            <a:ahLst/>
            <a:cxnLst/>
            <a:rect l="l" t="t" r="r" b="b"/>
            <a:pathLst>
              <a:path w="6299688" h="2519875">
                <a:moveTo>
                  <a:pt x="0" y="0"/>
                </a:moveTo>
                <a:lnTo>
                  <a:pt x="6299688" y="0"/>
                </a:lnTo>
                <a:lnTo>
                  <a:pt x="6299688" y="2519875"/>
                </a:lnTo>
                <a:lnTo>
                  <a:pt x="0" y="251987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5311545" y="1584689"/>
            <a:ext cx="7664910" cy="27295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022"/>
              </a:lnSpc>
              <a:spcBef>
                <a:spcPct val="0"/>
              </a:spcBef>
            </a:pPr>
            <a:r>
              <a:rPr lang="en-US" sz="14301" spc="314">
                <a:solidFill>
                  <a:srgbClr val="000000"/>
                </a:solidFill>
                <a:latin typeface="Ballpoint"/>
              </a:rPr>
              <a:t>Contents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931287" y="4407404"/>
            <a:ext cx="929176" cy="1338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93"/>
              </a:lnSpc>
              <a:spcBef>
                <a:spcPct val="0"/>
              </a:spcBef>
            </a:pPr>
            <a:r>
              <a:rPr lang="en-US" sz="7014">
                <a:solidFill>
                  <a:srgbClr val="000000"/>
                </a:solidFill>
                <a:latin typeface="Itim"/>
              </a:rPr>
              <a:t>1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931287" y="6013462"/>
            <a:ext cx="929176" cy="1338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93"/>
              </a:lnSpc>
              <a:spcBef>
                <a:spcPct val="0"/>
              </a:spcBef>
            </a:pPr>
            <a:r>
              <a:rPr lang="en-US" sz="7014">
                <a:solidFill>
                  <a:srgbClr val="000000"/>
                </a:solidFill>
                <a:latin typeface="Itim"/>
              </a:rPr>
              <a:t>2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931287" y="7591203"/>
            <a:ext cx="929176" cy="1338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93"/>
              </a:lnSpc>
              <a:spcBef>
                <a:spcPct val="0"/>
              </a:spcBef>
            </a:pPr>
            <a:r>
              <a:rPr lang="en-US" sz="7014">
                <a:solidFill>
                  <a:srgbClr val="000000"/>
                </a:solidFill>
                <a:latin typeface="Itim"/>
              </a:rPr>
              <a:t>3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299001" y="4364882"/>
            <a:ext cx="929176" cy="1338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93"/>
              </a:lnSpc>
              <a:spcBef>
                <a:spcPct val="0"/>
              </a:spcBef>
            </a:pPr>
            <a:r>
              <a:rPr lang="en-US" sz="7014">
                <a:solidFill>
                  <a:srgbClr val="000000"/>
                </a:solidFill>
                <a:latin typeface="Itim"/>
              </a:rPr>
              <a:t>4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1269661" y="4943068"/>
            <a:ext cx="4988242" cy="5112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5874" lvl="1" indent="-282937">
              <a:lnSpc>
                <a:spcPts val="4219"/>
              </a:lnSpc>
              <a:buFont typeface="Arial"/>
              <a:buChar char="•"/>
            </a:pPr>
            <a:r>
              <a:rPr lang="en-US" sz="2621">
                <a:solidFill>
                  <a:srgbClr val="000000"/>
                </a:solidFill>
                <a:latin typeface="Itim"/>
              </a:rPr>
              <a:t>WHAT IS PROGRAMMING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4878314" y="8174771"/>
            <a:ext cx="4988242" cy="5112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5874" lvl="1" indent="-282937">
              <a:lnSpc>
                <a:spcPts val="4219"/>
              </a:lnSpc>
              <a:buFont typeface="Arial"/>
              <a:buChar char="•"/>
            </a:pPr>
            <a:r>
              <a:rPr lang="en-US" sz="2621">
                <a:solidFill>
                  <a:srgbClr val="000000"/>
                </a:solidFill>
                <a:latin typeface="Itim"/>
              </a:rPr>
              <a:t>PROGRAMMING LANGUAGES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4878314" y="6511017"/>
            <a:ext cx="4988242" cy="5791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52233" lvl="1" indent="-326117">
              <a:lnSpc>
                <a:spcPts val="4863"/>
              </a:lnSpc>
              <a:buFont typeface="Arial"/>
              <a:buChar char="•"/>
            </a:pPr>
            <a:r>
              <a:rPr lang="en-US" sz="3020">
                <a:solidFill>
                  <a:srgbClr val="000000"/>
                </a:solidFill>
                <a:latin typeface="Itim"/>
              </a:rPr>
              <a:t>PROGRAMMING LEVELS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4878314" y="4992659"/>
            <a:ext cx="5078987" cy="5791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52233" lvl="1" indent="-326117">
              <a:lnSpc>
                <a:spcPts val="4863"/>
              </a:lnSpc>
              <a:buFont typeface="Arial"/>
              <a:buChar char="•"/>
            </a:pPr>
            <a:r>
              <a:rPr lang="en-US" sz="3020">
                <a:solidFill>
                  <a:srgbClr val="000000"/>
                </a:solidFill>
                <a:latin typeface="Itim"/>
              </a:rPr>
              <a:t>INTRODUCTION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0299001" y="6071835"/>
            <a:ext cx="929176" cy="1338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93"/>
              </a:lnSpc>
              <a:spcBef>
                <a:spcPct val="0"/>
              </a:spcBef>
            </a:pPr>
            <a:r>
              <a:rPr lang="en-US" sz="7014">
                <a:solidFill>
                  <a:srgbClr val="000000"/>
                </a:solidFill>
                <a:latin typeface="Itim"/>
              </a:rPr>
              <a:t>5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1236503" y="6537174"/>
            <a:ext cx="4988242" cy="5250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7464" lvl="1" indent="-293732">
              <a:lnSpc>
                <a:spcPts val="4380"/>
              </a:lnSpc>
              <a:buFont typeface="Arial"/>
              <a:buChar char="•"/>
            </a:pPr>
            <a:r>
              <a:rPr lang="en-US" sz="2721">
                <a:solidFill>
                  <a:srgbClr val="000000"/>
                </a:solidFill>
                <a:latin typeface="Itim"/>
              </a:rPr>
              <a:t>FIELDS OF PROGARAMMING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0313922" y="7650315"/>
            <a:ext cx="929176" cy="1338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93"/>
              </a:lnSpc>
              <a:spcBef>
                <a:spcPct val="0"/>
              </a:spcBef>
            </a:pPr>
            <a:r>
              <a:rPr lang="en-US" sz="7014">
                <a:solidFill>
                  <a:srgbClr val="000000"/>
                </a:solidFill>
                <a:latin typeface="Itim"/>
              </a:rPr>
              <a:t>6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1252622" y="8106130"/>
            <a:ext cx="4988242" cy="5791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52233" lvl="1" indent="-326117">
              <a:lnSpc>
                <a:spcPts val="4863"/>
              </a:lnSpc>
              <a:buFont typeface="Arial"/>
              <a:buChar char="•"/>
            </a:pPr>
            <a:r>
              <a:rPr lang="en-US" sz="3020">
                <a:solidFill>
                  <a:srgbClr val="000000"/>
                </a:solidFill>
                <a:latin typeface="Itim"/>
              </a:rPr>
              <a:t>EXAMPLE</a:t>
            </a:r>
          </a:p>
        </p:txBody>
      </p:sp>
      <p:sp>
        <p:nvSpPr>
          <p:cNvPr id="25" name="Freeform 25"/>
          <p:cNvSpPr/>
          <p:nvPr/>
        </p:nvSpPr>
        <p:spPr>
          <a:xfrm rot="740594">
            <a:off x="15054852" y="2731486"/>
            <a:ext cx="1389707" cy="1781676"/>
          </a:xfrm>
          <a:custGeom>
            <a:avLst/>
            <a:gdLst/>
            <a:ahLst/>
            <a:cxnLst/>
            <a:rect l="l" t="t" r="r" b="b"/>
            <a:pathLst>
              <a:path w="1389707" h="1781676">
                <a:moveTo>
                  <a:pt x="0" y="0"/>
                </a:moveTo>
                <a:lnTo>
                  <a:pt x="1389707" y="0"/>
                </a:lnTo>
                <a:lnTo>
                  <a:pt x="1389707" y="1781676"/>
                </a:lnTo>
                <a:lnTo>
                  <a:pt x="0" y="17816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5966813">
            <a:off x="3750727" y="-1706540"/>
            <a:ext cx="10786546" cy="13700079"/>
          </a:xfrm>
          <a:custGeom>
            <a:avLst/>
            <a:gdLst/>
            <a:ahLst/>
            <a:cxnLst/>
            <a:rect l="l" t="t" r="r" b="b"/>
            <a:pathLst>
              <a:path w="10786546" h="13700079">
                <a:moveTo>
                  <a:pt x="0" y="0"/>
                </a:moveTo>
                <a:lnTo>
                  <a:pt x="10786546" y="0"/>
                </a:lnTo>
                <a:lnTo>
                  <a:pt x="10786546" y="13700080"/>
                </a:lnTo>
                <a:lnTo>
                  <a:pt x="0" y="137000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501644" y="529928"/>
            <a:ext cx="4121568" cy="4114800"/>
          </a:xfrm>
          <a:custGeom>
            <a:avLst/>
            <a:gdLst/>
            <a:ahLst/>
            <a:cxnLst/>
            <a:rect l="l" t="t" r="r" b="b"/>
            <a:pathLst>
              <a:path w="4121568" h="4114800">
                <a:moveTo>
                  <a:pt x="0" y="0"/>
                </a:moveTo>
                <a:lnTo>
                  <a:pt x="4121567" y="0"/>
                </a:lnTo>
                <a:lnTo>
                  <a:pt x="412156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4000336" y="2005067"/>
            <a:ext cx="10656837" cy="23025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939"/>
              </a:lnSpc>
              <a:spcBef>
                <a:spcPct val="0"/>
              </a:spcBef>
            </a:pPr>
            <a:r>
              <a:rPr lang="en-US" sz="12099">
                <a:solidFill>
                  <a:srgbClr val="000000"/>
                </a:solidFill>
                <a:latin typeface="Ballpoint"/>
              </a:rPr>
              <a:t>Introduction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572000" y="5143500"/>
            <a:ext cx="6477000" cy="28611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849"/>
              </a:lnSpc>
            </a:pPr>
            <a:r>
              <a:rPr lang="en-US" sz="3427" dirty="0">
                <a:solidFill>
                  <a:srgbClr val="000000"/>
                </a:solidFill>
                <a:latin typeface="Comic Sans MS" panose="030F0702030302020204" pitchFamily="66" charset="0"/>
              </a:rPr>
              <a:t>Who Am I ?</a:t>
            </a:r>
          </a:p>
          <a:p>
            <a:pPr>
              <a:lnSpc>
                <a:spcPts val="7849"/>
              </a:lnSpc>
            </a:pPr>
            <a:r>
              <a:rPr lang="en-US" sz="3427" dirty="0">
                <a:solidFill>
                  <a:srgbClr val="000000"/>
                </a:solidFill>
                <a:latin typeface="Comic Sans MS" panose="030F0702030302020204" pitchFamily="66" charset="0"/>
              </a:rPr>
              <a:t>Who Can Learn Programming ?</a:t>
            </a:r>
          </a:p>
          <a:p>
            <a:pPr>
              <a:lnSpc>
                <a:spcPts val="7849"/>
              </a:lnSpc>
            </a:pPr>
            <a:r>
              <a:rPr lang="en-US" sz="3427" dirty="0">
                <a:solidFill>
                  <a:srgbClr val="000000"/>
                </a:solidFill>
                <a:latin typeface="Comic Sans MS" panose="030F0702030302020204" pitchFamily="66" charset="0"/>
              </a:rPr>
              <a:t>Why We Learn Programming ?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5486400" y="4307578"/>
            <a:ext cx="7315200" cy="288178"/>
            <a:chOff x="0" y="0"/>
            <a:chExt cx="9753600" cy="38423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9753600" cy="212806"/>
            </a:xfrm>
            <a:custGeom>
              <a:avLst/>
              <a:gdLst/>
              <a:ahLst/>
              <a:cxnLst/>
              <a:rect l="l" t="t" r="r" b="b"/>
              <a:pathLst>
                <a:path w="9753600" h="212806">
                  <a:moveTo>
                    <a:pt x="0" y="0"/>
                  </a:moveTo>
                  <a:lnTo>
                    <a:pt x="9753600" y="0"/>
                  </a:lnTo>
                  <a:lnTo>
                    <a:pt x="9753600" y="212806"/>
                  </a:lnTo>
                  <a:lnTo>
                    <a:pt x="0" y="2128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685043" y="212806"/>
              <a:ext cx="7857304" cy="171432"/>
            </a:xfrm>
            <a:custGeom>
              <a:avLst/>
              <a:gdLst/>
              <a:ahLst/>
              <a:cxnLst/>
              <a:rect l="l" t="t" r="r" b="b"/>
              <a:pathLst>
                <a:path w="7857304" h="171432">
                  <a:moveTo>
                    <a:pt x="0" y="0"/>
                  </a:moveTo>
                  <a:lnTo>
                    <a:pt x="7857304" y="0"/>
                  </a:lnTo>
                  <a:lnTo>
                    <a:pt x="7857304" y="171432"/>
                  </a:lnTo>
                  <a:lnTo>
                    <a:pt x="0" y="1714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CABC6263-C238-60D2-BD1F-7CC3159F83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70130" y="4258736"/>
            <a:ext cx="2214694" cy="500495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114411">
            <a:off x="696085" y="1031577"/>
            <a:ext cx="9498257" cy="13605495"/>
          </a:xfrm>
          <a:custGeom>
            <a:avLst/>
            <a:gdLst/>
            <a:ahLst/>
            <a:cxnLst/>
            <a:rect l="l" t="t" r="r" b="b"/>
            <a:pathLst>
              <a:path w="9498257" h="13605495">
                <a:moveTo>
                  <a:pt x="0" y="0"/>
                </a:moveTo>
                <a:lnTo>
                  <a:pt x="9498256" y="0"/>
                </a:lnTo>
                <a:lnTo>
                  <a:pt x="9498256" y="13605495"/>
                </a:lnTo>
                <a:lnTo>
                  <a:pt x="0" y="136054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8932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Freeform 4"/>
          <p:cNvSpPr/>
          <p:nvPr/>
        </p:nvSpPr>
        <p:spPr>
          <a:xfrm rot="-533606">
            <a:off x="11963571" y="8874037"/>
            <a:ext cx="4838553" cy="955614"/>
          </a:xfrm>
          <a:custGeom>
            <a:avLst/>
            <a:gdLst/>
            <a:ahLst/>
            <a:cxnLst/>
            <a:rect l="l" t="t" r="r" b="b"/>
            <a:pathLst>
              <a:path w="4838553" h="955614">
                <a:moveTo>
                  <a:pt x="0" y="0"/>
                </a:moveTo>
                <a:lnTo>
                  <a:pt x="4838553" y="0"/>
                </a:lnTo>
                <a:lnTo>
                  <a:pt x="4838553" y="955614"/>
                </a:lnTo>
                <a:lnTo>
                  <a:pt x="0" y="9556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>
            <a:grpSpLocks noChangeAspect="1"/>
          </p:cNvGrpSpPr>
          <p:nvPr/>
        </p:nvGrpSpPr>
        <p:grpSpPr>
          <a:xfrm rot="-439586">
            <a:off x="10787826" y="1179369"/>
            <a:ext cx="5854353" cy="8268182"/>
            <a:chOff x="0" y="0"/>
            <a:chExt cx="3267456" cy="461467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267456" cy="4618736"/>
            </a:xfrm>
            <a:custGeom>
              <a:avLst/>
              <a:gdLst/>
              <a:ahLst/>
              <a:cxnLst/>
              <a:rect l="l" t="t" r="r" b="b"/>
              <a:pathLst>
                <a:path w="3267456" h="4618736">
                  <a:moveTo>
                    <a:pt x="3267456" y="4618736"/>
                  </a:moveTo>
                  <a:lnTo>
                    <a:pt x="0" y="4618736"/>
                  </a:lnTo>
                  <a:lnTo>
                    <a:pt x="0" y="0"/>
                  </a:lnTo>
                  <a:lnTo>
                    <a:pt x="3267456" y="0"/>
                  </a:lnTo>
                  <a:lnTo>
                    <a:pt x="3267456" y="4618736"/>
                  </a:lnTo>
                  <a:close/>
                </a:path>
              </a:pathLst>
            </a:custGeom>
            <a:blipFill>
              <a:blip r:embed="rId4"/>
              <a:stretch>
                <a:fillRect l="-4" r="-4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56770" y="48203"/>
              <a:ext cx="3142190" cy="3592604"/>
            </a:xfrm>
            <a:custGeom>
              <a:avLst/>
              <a:gdLst/>
              <a:ahLst/>
              <a:cxnLst/>
              <a:rect l="l" t="t" r="r" b="b"/>
              <a:pathLst>
                <a:path w="3142190" h="3592604">
                  <a:moveTo>
                    <a:pt x="3142190" y="35325"/>
                  </a:moveTo>
                  <a:lnTo>
                    <a:pt x="3106219" y="3592604"/>
                  </a:lnTo>
                  <a:lnTo>
                    <a:pt x="0" y="3558211"/>
                  </a:lnTo>
                  <a:lnTo>
                    <a:pt x="28183" y="0"/>
                  </a:lnTo>
                  <a:lnTo>
                    <a:pt x="3142190" y="35325"/>
                  </a:lnTo>
                  <a:close/>
                </a:path>
              </a:pathLst>
            </a:custGeom>
            <a:blipFill>
              <a:blip r:embed="rId5"/>
              <a:stretch>
                <a:fillRect l="-69430" t="-177083" r="-51278" b="-15134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" name="Freeform 8"/>
          <p:cNvSpPr/>
          <p:nvPr/>
        </p:nvSpPr>
        <p:spPr>
          <a:xfrm rot="-10440318">
            <a:off x="15175589" y="537318"/>
            <a:ext cx="515542" cy="2100354"/>
          </a:xfrm>
          <a:custGeom>
            <a:avLst/>
            <a:gdLst/>
            <a:ahLst/>
            <a:cxnLst/>
            <a:rect l="l" t="t" r="r" b="b"/>
            <a:pathLst>
              <a:path w="515542" h="2100354">
                <a:moveTo>
                  <a:pt x="0" y="0"/>
                </a:moveTo>
                <a:lnTo>
                  <a:pt x="515542" y="0"/>
                </a:lnTo>
                <a:lnTo>
                  <a:pt x="515542" y="2100355"/>
                </a:lnTo>
                <a:lnTo>
                  <a:pt x="0" y="210035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flipH="1">
            <a:off x="15239958" y="2564487"/>
            <a:ext cx="5247851" cy="2366304"/>
          </a:xfrm>
          <a:custGeom>
            <a:avLst/>
            <a:gdLst/>
            <a:ahLst/>
            <a:cxnLst/>
            <a:rect l="l" t="t" r="r" b="b"/>
            <a:pathLst>
              <a:path w="5247851" h="2366304">
                <a:moveTo>
                  <a:pt x="5247850" y="0"/>
                </a:moveTo>
                <a:lnTo>
                  <a:pt x="0" y="0"/>
                </a:lnTo>
                <a:lnTo>
                  <a:pt x="0" y="2366303"/>
                </a:lnTo>
                <a:lnTo>
                  <a:pt x="5247850" y="2366303"/>
                </a:lnTo>
                <a:lnTo>
                  <a:pt x="524785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0" name="Freeform 10"/>
          <p:cNvSpPr/>
          <p:nvPr/>
        </p:nvSpPr>
        <p:spPr>
          <a:xfrm rot="-5325812">
            <a:off x="5297018" y="1478122"/>
            <a:ext cx="667579" cy="5321282"/>
          </a:xfrm>
          <a:custGeom>
            <a:avLst/>
            <a:gdLst/>
            <a:ahLst/>
            <a:cxnLst/>
            <a:rect l="l" t="t" r="r" b="b"/>
            <a:pathLst>
              <a:path w="667579" h="5321282">
                <a:moveTo>
                  <a:pt x="0" y="0"/>
                </a:moveTo>
                <a:lnTo>
                  <a:pt x="667579" y="0"/>
                </a:lnTo>
                <a:lnTo>
                  <a:pt x="667579" y="5321282"/>
                </a:lnTo>
                <a:lnTo>
                  <a:pt x="0" y="532128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3738220" y="6403669"/>
            <a:ext cx="3145915" cy="3145915"/>
          </a:xfrm>
          <a:custGeom>
            <a:avLst/>
            <a:gdLst/>
            <a:ahLst/>
            <a:cxnLst/>
            <a:rect l="l" t="t" r="r" b="b"/>
            <a:pathLst>
              <a:path w="3145915" h="3145915">
                <a:moveTo>
                  <a:pt x="0" y="0"/>
                </a:moveTo>
                <a:lnTo>
                  <a:pt x="3145915" y="0"/>
                </a:lnTo>
                <a:lnTo>
                  <a:pt x="3145915" y="3145915"/>
                </a:lnTo>
                <a:lnTo>
                  <a:pt x="0" y="3145915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1612390" y="4603566"/>
            <a:ext cx="7397574" cy="6428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54"/>
              </a:lnSpc>
            </a:pPr>
            <a:r>
              <a:rPr lang="en-US" sz="3617">
                <a:solidFill>
                  <a:srgbClr val="000000"/>
                </a:solidFill>
                <a:latin typeface="Dekko"/>
              </a:rPr>
              <a:t>Ahmed Mohamed Abubakr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87563" y="1956264"/>
            <a:ext cx="8115300" cy="23025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939"/>
              </a:lnSpc>
              <a:spcBef>
                <a:spcPct val="0"/>
              </a:spcBef>
            </a:pPr>
            <a:r>
              <a:rPr lang="en-US" sz="12099">
                <a:solidFill>
                  <a:srgbClr val="000000"/>
                </a:solidFill>
                <a:latin typeface="Ballpoint"/>
              </a:rPr>
              <a:t>About me</a:t>
            </a:r>
          </a:p>
        </p:txBody>
      </p:sp>
      <p:sp>
        <p:nvSpPr>
          <p:cNvPr id="14" name="TextBox 14"/>
          <p:cNvSpPr txBox="1"/>
          <p:nvPr/>
        </p:nvSpPr>
        <p:spPr>
          <a:xfrm rot="-461096">
            <a:off x="11178379" y="7793201"/>
            <a:ext cx="5983013" cy="1185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754"/>
              </a:lnSpc>
              <a:spcBef>
                <a:spcPct val="0"/>
              </a:spcBef>
            </a:pPr>
            <a:r>
              <a:rPr lang="en-US" sz="6253">
                <a:solidFill>
                  <a:srgbClr val="000000"/>
                </a:solidFill>
                <a:latin typeface="Ballpoint"/>
              </a:rPr>
              <a:t>Ahmed Abubakr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612390" y="5322642"/>
            <a:ext cx="7397574" cy="6428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54"/>
              </a:lnSpc>
            </a:pPr>
            <a:r>
              <a:rPr lang="en-US" sz="3617" dirty="0">
                <a:solidFill>
                  <a:srgbClr val="000000"/>
                </a:solidFill>
                <a:latin typeface="Dekko"/>
              </a:rPr>
              <a:t>Electrical Engineer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5966813">
            <a:off x="3750727" y="-1706540"/>
            <a:ext cx="10786546" cy="13700079"/>
          </a:xfrm>
          <a:custGeom>
            <a:avLst/>
            <a:gdLst/>
            <a:ahLst/>
            <a:cxnLst/>
            <a:rect l="l" t="t" r="r" b="b"/>
            <a:pathLst>
              <a:path w="10786546" h="13700079">
                <a:moveTo>
                  <a:pt x="0" y="0"/>
                </a:moveTo>
                <a:lnTo>
                  <a:pt x="10786546" y="0"/>
                </a:lnTo>
                <a:lnTo>
                  <a:pt x="10786546" y="13700080"/>
                </a:lnTo>
                <a:lnTo>
                  <a:pt x="0" y="137000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Freeform 4"/>
          <p:cNvSpPr/>
          <p:nvPr/>
        </p:nvSpPr>
        <p:spPr>
          <a:xfrm>
            <a:off x="1501644" y="529928"/>
            <a:ext cx="4121568" cy="4114800"/>
          </a:xfrm>
          <a:custGeom>
            <a:avLst/>
            <a:gdLst/>
            <a:ahLst/>
            <a:cxnLst/>
            <a:rect l="l" t="t" r="r" b="b"/>
            <a:pathLst>
              <a:path w="4121568" h="4114800">
                <a:moveTo>
                  <a:pt x="0" y="0"/>
                </a:moveTo>
                <a:lnTo>
                  <a:pt x="4121567" y="0"/>
                </a:lnTo>
                <a:lnTo>
                  <a:pt x="412156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4000336" y="2071742"/>
            <a:ext cx="10656837" cy="19672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420"/>
              </a:lnSpc>
              <a:spcBef>
                <a:spcPct val="0"/>
              </a:spcBef>
            </a:pPr>
            <a:r>
              <a:rPr lang="en-US" sz="10300" dirty="0">
                <a:solidFill>
                  <a:srgbClr val="000000"/>
                </a:solidFill>
                <a:latin typeface="Ballpoint"/>
              </a:rPr>
              <a:t>What is Programming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000336" y="4913345"/>
            <a:ext cx="4121568" cy="27699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indent="0" algn="just">
              <a:buNone/>
            </a:pPr>
            <a:r>
              <a:rPr lang="en-US" sz="3600" dirty="0"/>
              <a:t>Writing a set of instructions that is executed by the machine to perform a specific task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5486400" y="4307578"/>
            <a:ext cx="7315200" cy="288178"/>
            <a:chOff x="0" y="0"/>
            <a:chExt cx="9753600" cy="38423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9753600" cy="212806"/>
            </a:xfrm>
            <a:custGeom>
              <a:avLst/>
              <a:gdLst/>
              <a:ahLst/>
              <a:cxnLst/>
              <a:rect l="l" t="t" r="r" b="b"/>
              <a:pathLst>
                <a:path w="9753600" h="212806">
                  <a:moveTo>
                    <a:pt x="0" y="0"/>
                  </a:moveTo>
                  <a:lnTo>
                    <a:pt x="9753600" y="0"/>
                  </a:lnTo>
                  <a:lnTo>
                    <a:pt x="9753600" y="212806"/>
                  </a:lnTo>
                  <a:lnTo>
                    <a:pt x="0" y="2128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685043" y="212806"/>
              <a:ext cx="7857304" cy="171432"/>
            </a:xfrm>
            <a:custGeom>
              <a:avLst/>
              <a:gdLst/>
              <a:ahLst/>
              <a:cxnLst/>
              <a:rect l="l" t="t" r="r" b="b"/>
              <a:pathLst>
                <a:path w="7857304" h="171432">
                  <a:moveTo>
                    <a:pt x="0" y="0"/>
                  </a:moveTo>
                  <a:lnTo>
                    <a:pt x="7857304" y="0"/>
                  </a:lnTo>
                  <a:lnTo>
                    <a:pt x="7857304" y="171432"/>
                  </a:lnTo>
                  <a:lnTo>
                    <a:pt x="0" y="1714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A1CA1D57-C9FF-4D23-C5C5-AF4FFF51E12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6" t="7434" r="3467" b="16269"/>
          <a:stretch/>
        </p:blipFill>
        <p:spPr>
          <a:xfrm>
            <a:off x="8196444" y="4755360"/>
            <a:ext cx="6870415" cy="32004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1DF0242-679A-1126-173D-E6590671D9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9117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lassification of Programming Language">
            <a:extLst>
              <a:ext uri="{FF2B5EF4-FFF2-40B4-BE49-F238E27FC236}">
                <a16:creationId xmlns:a16="http://schemas.microsoft.com/office/drawing/2014/main" id="{29C4DF72-E9B5-79B2-FD4A-C82D62E588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682" b="96591" l="2405" r="95792">
                        <a14:foregroundMark x1="9619" y1="88409" x2="9619" y2="88409"/>
                        <a14:foregroundMark x1="7816" y1="93409" x2="10621" y2="86818"/>
                        <a14:foregroundMark x1="10621" y1="86818" x2="9018" y2="89545"/>
                        <a14:foregroundMark x1="8617" y1="89091" x2="2605" y2="96591"/>
                        <a14:foregroundMark x1="92184" y1="89773" x2="95792" y2="95909"/>
                        <a14:foregroundMark x1="48297" y1="9091" x2="48497" y2="568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-97350"/>
            <a:ext cx="11887200" cy="10481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Left Bracket 1">
            <a:extLst>
              <a:ext uri="{FF2B5EF4-FFF2-40B4-BE49-F238E27FC236}">
                <a16:creationId xmlns:a16="http://schemas.microsoft.com/office/drawing/2014/main" id="{3A00F7C9-DB4B-6A82-2D30-C1075C89AAA6}"/>
              </a:ext>
            </a:extLst>
          </p:cNvPr>
          <p:cNvSpPr/>
          <p:nvPr/>
        </p:nvSpPr>
        <p:spPr>
          <a:xfrm>
            <a:off x="4876800" y="6134100"/>
            <a:ext cx="4648200" cy="3733800"/>
          </a:xfrm>
          <a:prstGeom prst="leftBracket">
            <a:avLst/>
          </a:prstGeom>
          <a:ln w="136525"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Left Bracket 2">
            <a:extLst>
              <a:ext uri="{FF2B5EF4-FFF2-40B4-BE49-F238E27FC236}">
                <a16:creationId xmlns:a16="http://schemas.microsoft.com/office/drawing/2014/main" id="{062F4EC0-AF68-4E4B-5007-D0923B1B1630}"/>
              </a:ext>
            </a:extLst>
          </p:cNvPr>
          <p:cNvSpPr/>
          <p:nvPr/>
        </p:nvSpPr>
        <p:spPr>
          <a:xfrm>
            <a:off x="6172200" y="2095500"/>
            <a:ext cx="4792980" cy="2759295"/>
          </a:xfrm>
          <a:custGeom>
            <a:avLst/>
            <a:gdLst>
              <a:gd name="connsiteX0" fmla="*/ 4038600 w 4038600"/>
              <a:gd name="connsiteY0" fmla="*/ 2759295 h 2759295"/>
              <a:gd name="connsiteX1" fmla="*/ 0 w 4038600"/>
              <a:gd name="connsiteY1" fmla="*/ 2759267 h 2759295"/>
              <a:gd name="connsiteX2" fmla="*/ 0 w 4038600"/>
              <a:gd name="connsiteY2" fmla="*/ 28 h 2759295"/>
              <a:gd name="connsiteX3" fmla="*/ 4038600 w 4038600"/>
              <a:gd name="connsiteY3" fmla="*/ 0 h 2759295"/>
              <a:gd name="connsiteX4" fmla="*/ 4038600 w 4038600"/>
              <a:gd name="connsiteY4" fmla="*/ 2759295 h 2759295"/>
              <a:gd name="connsiteX0" fmla="*/ 4038600 w 4038600"/>
              <a:gd name="connsiteY0" fmla="*/ 2759295 h 2759295"/>
              <a:gd name="connsiteX1" fmla="*/ 0 w 4038600"/>
              <a:gd name="connsiteY1" fmla="*/ 2759267 h 2759295"/>
              <a:gd name="connsiteX2" fmla="*/ 0 w 4038600"/>
              <a:gd name="connsiteY2" fmla="*/ 28 h 2759295"/>
              <a:gd name="connsiteX3" fmla="*/ 4038600 w 4038600"/>
              <a:gd name="connsiteY3" fmla="*/ 0 h 2759295"/>
              <a:gd name="connsiteX0" fmla="*/ 4038600 w 4792980"/>
              <a:gd name="connsiteY0" fmla="*/ 2759295 h 2759295"/>
              <a:gd name="connsiteX1" fmla="*/ 0 w 4792980"/>
              <a:gd name="connsiteY1" fmla="*/ 2759267 h 2759295"/>
              <a:gd name="connsiteX2" fmla="*/ 0 w 4792980"/>
              <a:gd name="connsiteY2" fmla="*/ 28 h 2759295"/>
              <a:gd name="connsiteX3" fmla="*/ 4038600 w 4792980"/>
              <a:gd name="connsiteY3" fmla="*/ 0 h 2759295"/>
              <a:gd name="connsiteX4" fmla="*/ 4038600 w 4792980"/>
              <a:gd name="connsiteY4" fmla="*/ 2759295 h 2759295"/>
              <a:gd name="connsiteX0" fmla="*/ 4038600 w 4792980"/>
              <a:gd name="connsiteY0" fmla="*/ 2759295 h 2759295"/>
              <a:gd name="connsiteX1" fmla="*/ 0 w 4792980"/>
              <a:gd name="connsiteY1" fmla="*/ 2759267 h 2759295"/>
              <a:gd name="connsiteX2" fmla="*/ 0 w 4792980"/>
              <a:gd name="connsiteY2" fmla="*/ 28 h 2759295"/>
              <a:gd name="connsiteX3" fmla="*/ 4792980 w 4792980"/>
              <a:gd name="connsiteY3" fmla="*/ 114300 h 27592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92980" h="2759295" stroke="0" extrusionOk="0">
                <a:moveTo>
                  <a:pt x="4038600" y="2759295"/>
                </a:moveTo>
                <a:lnTo>
                  <a:pt x="0" y="2759267"/>
                </a:lnTo>
                <a:lnTo>
                  <a:pt x="0" y="28"/>
                </a:lnTo>
                <a:cubicBezTo>
                  <a:pt x="0" y="13"/>
                  <a:pt x="1808143" y="0"/>
                  <a:pt x="4038600" y="0"/>
                </a:cubicBezTo>
                <a:lnTo>
                  <a:pt x="4038600" y="2759295"/>
                </a:lnTo>
                <a:close/>
              </a:path>
              <a:path w="4792980" h="2759295" fill="none">
                <a:moveTo>
                  <a:pt x="4038600" y="2759295"/>
                </a:moveTo>
                <a:lnTo>
                  <a:pt x="0" y="2759267"/>
                </a:lnTo>
                <a:lnTo>
                  <a:pt x="0" y="28"/>
                </a:lnTo>
                <a:cubicBezTo>
                  <a:pt x="0" y="13"/>
                  <a:pt x="2562523" y="114300"/>
                  <a:pt x="4792980" y="114300"/>
                </a:cubicBezTo>
              </a:path>
            </a:pathLst>
          </a:custGeom>
          <a:ln w="136525"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B91DD4C-0D59-940F-A591-628291658F5B}"/>
              </a:ext>
            </a:extLst>
          </p:cNvPr>
          <p:cNvSpPr/>
          <p:nvPr/>
        </p:nvSpPr>
        <p:spPr>
          <a:xfrm>
            <a:off x="228600" y="6762750"/>
            <a:ext cx="4495800" cy="18859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Low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7E1D74D-BB44-EF12-A687-1BDA8B69E4C5}"/>
              </a:ext>
            </a:extLst>
          </p:cNvPr>
          <p:cNvSpPr/>
          <p:nvPr/>
        </p:nvSpPr>
        <p:spPr>
          <a:xfrm>
            <a:off x="228600" y="2419350"/>
            <a:ext cx="5181600" cy="18859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High level</a:t>
            </a:r>
          </a:p>
        </p:txBody>
      </p:sp>
    </p:spTree>
    <p:extLst>
      <p:ext uri="{BB962C8B-B14F-4D97-AF65-F5344CB8AC3E}">
        <p14:creationId xmlns:p14="http://schemas.microsoft.com/office/powerpoint/2010/main" val="20354324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1954523" y="3936753"/>
            <a:ext cx="7189477" cy="5321547"/>
          </a:xfrm>
          <a:custGeom>
            <a:avLst/>
            <a:gdLst/>
            <a:ahLst/>
            <a:cxnLst/>
            <a:rect l="l" t="t" r="r" b="b"/>
            <a:pathLst>
              <a:path w="7189477" h="5321547">
                <a:moveTo>
                  <a:pt x="0" y="0"/>
                </a:moveTo>
                <a:lnTo>
                  <a:pt x="7189477" y="0"/>
                </a:lnTo>
                <a:lnTo>
                  <a:pt x="7189477" y="5321547"/>
                </a:lnTo>
                <a:lnTo>
                  <a:pt x="0" y="532154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2866083" y="3803403"/>
            <a:ext cx="736079" cy="734827"/>
          </a:xfrm>
          <a:custGeom>
            <a:avLst/>
            <a:gdLst/>
            <a:ahLst/>
            <a:cxnLst/>
            <a:rect l="l" t="t" r="r" b="b"/>
            <a:pathLst>
              <a:path w="736079" h="734827">
                <a:moveTo>
                  <a:pt x="0" y="0"/>
                </a:moveTo>
                <a:lnTo>
                  <a:pt x="736079" y="0"/>
                </a:lnTo>
                <a:lnTo>
                  <a:pt x="736079" y="734827"/>
                </a:lnTo>
                <a:lnTo>
                  <a:pt x="0" y="7348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9338028" y="4003428"/>
            <a:ext cx="7189477" cy="5321547"/>
          </a:xfrm>
          <a:custGeom>
            <a:avLst/>
            <a:gdLst/>
            <a:ahLst/>
            <a:cxnLst/>
            <a:rect l="l" t="t" r="r" b="b"/>
            <a:pathLst>
              <a:path w="7189477" h="5321547">
                <a:moveTo>
                  <a:pt x="0" y="0"/>
                </a:moveTo>
                <a:lnTo>
                  <a:pt x="7189477" y="0"/>
                </a:lnTo>
                <a:lnTo>
                  <a:pt x="7189477" y="5321547"/>
                </a:lnTo>
                <a:lnTo>
                  <a:pt x="0" y="532154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0249588" y="3870078"/>
            <a:ext cx="736079" cy="734827"/>
          </a:xfrm>
          <a:custGeom>
            <a:avLst/>
            <a:gdLst/>
            <a:ahLst/>
            <a:cxnLst/>
            <a:rect l="l" t="t" r="r" b="b"/>
            <a:pathLst>
              <a:path w="736079" h="734827">
                <a:moveTo>
                  <a:pt x="0" y="0"/>
                </a:moveTo>
                <a:lnTo>
                  <a:pt x="736079" y="0"/>
                </a:lnTo>
                <a:lnTo>
                  <a:pt x="736079" y="734827"/>
                </a:lnTo>
                <a:lnTo>
                  <a:pt x="0" y="7348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229631">
            <a:off x="3641029" y="4548420"/>
            <a:ext cx="4620611" cy="1318974"/>
          </a:xfrm>
          <a:custGeom>
            <a:avLst/>
            <a:gdLst/>
            <a:ahLst/>
            <a:cxnLst/>
            <a:rect l="l" t="t" r="r" b="b"/>
            <a:pathLst>
              <a:path w="4620611" h="1318974">
                <a:moveTo>
                  <a:pt x="0" y="0"/>
                </a:moveTo>
                <a:lnTo>
                  <a:pt x="4620611" y="0"/>
                </a:lnTo>
                <a:lnTo>
                  <a:pt x="4620611" y="1318974"/>
                </a:lnTo>
                <a:lnTo>
                  <a:pt x="0" y="131897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10610007" y="6325611"/>
            <a:ext cx="5417116" cy="872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72"/>
              </a:lnSpc>
            </a:pPr>
            <a:r>
              <a:rPr lang="en-US" sz="2800" b="0" i="0" dirty="0">
                <a:solidFill>
                  <a:srgbClr val="000000"/>
                </a:solidFill>
                <a:effectLst/>
                <a:latin typeface="Libre Franklin" pitchFamily="2" charset="0"/>
              </a:rPr>
              <a:t>Java, Python, PHP, Perl, C#, JavaScript, etc.</a:t>
            </a:r>
            <a:endParaRPr lang="en-US" sz="2574" dirty="0">
              <a:solidFill>
                <a:srgbClr val="000000"/>
              </a:solidFill>
              <a:latin typeface="Dekko"/>
            </a:endParaRPr>
          </a:p>
        </p:txBody>
      </p:sp>
      <p:sp>
        <p:nvSpPr>
          <p:cNvPr id="9" name="Freeform 9"/>
          <p:cNvSpPr/>
          <p:nvPr/>
        </p:nvSpPr>
        <p:spPr>
          <a:xfrm rot="229631">
            <a:off x="11044055" y="4548420"/>
            <a:ext cx="4620611" cy="1318974"/>
          </a:xfrm>
          <a:custGeom>
            <a:avLst/>
            <a:gdLst/>
            <a:ahLst/>
            <a:cxnLst/>
            <a:rect l="l" t="t" r="r" b="b"/>
            <a:pathLst>
              <a:path w="4620611" h="1318974">
                <a:moveTo>
                  <a:pt x="0" y="0"/>
                </a:moveTo>
                <a:lnTo>
                  <a:pt x="4620611" y="0"/>
                </a:lnTo>
                <a:lnTo>
                  <a:pt x="4620611" y="1318974"/>
                </a:lnTo>
                <a:lnTo>
                  <a:pt x="0" y="131897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10433217" y="4522505"/>
            <a:ext cx="5842287" cy="11422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43"/>
              </a:lnSpc>
              <a:spcBef>
                <a:spcPct val="0"/>
              </a:spcBef>
            </a:pPr>
            <a:r>
              <a:rPr lang="en-US" sz="6031">
                <a:solidFill>
                  <a:srgbClr val="000000"/>
                </a:solidFill>
                <a:latin typeface="Ballpoint"/>
              </a:rPr>
              <a:t>High level</a:t>
            </a:r>
          </a:p>
        </p:txBody>
      </p:sp>
      <p:sp>
        <p:nvSpPr>
          <p:cNvPr id="11" name="Freeform 11"/>
          <p:cNvSpPr/>
          <p:nvPr/>
        </p:nvSpPr>
        <p:spPr>
          <a:xfrm>
            <a:off x="1224554" y="722084"/>
            <a:ext cx="1687808" cy="2163857"/>
          </a:xfrm>
          <a:custGeom>
            <a:avLst/>
            <a:gdLst/>
            <a:ahLst/>
            <a:cxnLst/>
            <a:rect l="l" t="t" r="r" b="b"/>
            <a:pathLst>
              <a:path w="1687808" h="2163857">
                <a:moveTo>
                  <a:pt x="0" y="0"/>
                </a:moveTo>
                <a:lnTo>
                  <a:pt x="1687808" y="0"/>
                </a:lnTo>
                <a:lnTo>
                  <a:pt x="1687808" y="2163857"/>
                </a:lnTo>
                <a:lnTo>
                  <a:pt x="0" y="216385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16062918" y="1441203"/>
            <a:ext cx="1200773" cy="2057400"/>
          </a:xfrm>
          <a:custGeom>
            <a:avLst/>
            <a:gdLst/>
            <a:ahLst/>
            <a:cxnLst/>
            <a:rect l="l" t="t" r="r" b="b"/>
            <a:pathLst>
              <a:path w="1200773" h="2057400">
                <a:moveTo>
                  <a:pt x="0" y="0"/>
                </a:moveTo>
                <a:lnTo>
                  <a:pt x="1200774" y="0"/>
                </a:lnTo>
                <a:lnTo>
                  <a:pt x="1200774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TextBox 14"/>
          <p:cNvSpPr txBox="1"/>
          <p:nvPr/>
        </p:nvSpPr>
        <p:spPr>
          <a:xfrm>
            <a:off x="3100772" y="6325611"/>
            <a:ext cx="5417116" cy="872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72"/>
              </a:lnSpc>
            </a:pPr>
            <a:r>
              <a:rPr lang="en-US" sz="2800" b="0" i="0" dirty="0">
                <a:solidFill>
                  <a:srgbClr val="000000"/>
                </a:solidFill>
                <a:effectLst/>
                <a:latin typeface="Libre Franklin" panose="020F0502020204030204" pitchFamily="2" charset="0"/>
              </a:rPr>
              <a:t>Machine Code and Assembly Language.</a:t>
            </a:r>
            <a:endParaRPr lang="en-US" sz="2574" dirty="0">
              <a:solidFill>
                <a:srgbClr val="000000"/>
              </a:solidFill>
              <a:latin typeface="Dekko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2912362" y="4522505"/>
            <a:ext cx="5793936" cy="11422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43"/>
              </a:lnSpc>
              <a:spcBef>
                <a:spcPct val="0"/>
              </a:spcBef>
            </a:pPr>
            <a:r>
              <a:rPr lang="en-US" sz="6031">
                <a:solidFill>
                  <a:srgbClr val="000000"/>
                </a:solidFill>
                <a:latin typeface="Ballpoint"/>
              </a:rPr>
              <a:t>Low level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E02E6A8-3F18-F119-36A7-68D0DF606EA5}"/>
              </a:ext>
            </a:extLst>
          </p:cNvPr>
          <p:cNvSpPr/>
          <p:nvPr/>
        </p:nvSpPr>
        <p:spPr>
          <a:xfrm>
            <a:off x="3100772" y="722084"/>
            <a:ext cx="12602761" cy="2194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ct val="0"/>
              </a:spcBef>
            </a:pPr>
            <a:r>
              <a:rPr lang="en-US" sz="13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Ballpoint"/>
              </a:rPr>
              <a:t>Programming levels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DE6E0E4B-7F9C-636E-BC92-C79ABA924F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4856841"/>
              </p:ext>
            </p:extLst>
          </p:nvPr>
        </p:nvGraphicFramePr>
        <p:xfrm>
          <a:off x="419100" y="286822"/>
          <a:ext cx="17449799" cy="9713356"/>
        </p:xfrm>
        <a:graphic>
          <a:graphicData uri="http://schemas.openxmlformats.org/drawingml/2006/table">
            <a:tbl>
              <a:tblPr/>
              <a:tblGrid>
                <a:gridCol w="7635823">
                  <a:extLst>
                    <a:ext uri="{9D8B030D-6E8A-4147-A177-3AD203B41FA5}">
                      <a16:colId xmlns:a16="http://schemas.microsoft.com/office/drawing/2014/main" val="1151445684"/>
                    </a:ext>
                  </a:extLst>
                </a:gridCol>
                <a:gridCol w="2178152">
                  <a:extLst>
                    <a:ext uri="{9D8B030D-6E8A-4147-A177-3AD203B41FA5}">
                      <a16:colId xmlns:a16="http://schemas.microsoft.com/office/drawing/2014/main" val="1338758264"/>
                    </a:ext>
                  </a:extLst>
                </a:gridCol>
                <a:gridCol w="7635824">
                  <a:extLst>
                    <a:ext uri="{9D8B030D-6E8A-4147-A177-3AD203B41FA5}">
                      <a16:colId xmlns:a16="http://schemas.microsoft.com/office/drawing/2014/main" val="409506570"/>
                    </a:ext>
                  </a:extLst>
                </a:gridCol>
              </a:tblGrid>
              <a:tr h="734311">
                <a:tc>
                  <a:txBody>
                    <a:bodyPr/>
                    <a:lstStyle/>
                    <a:p>
                      <a:pPr algn="l" fontAlgn="t"/>
                      <a:r>
                        <a:rPr lang="en-US" sz="3600" dirty="0">
                          <a:solidFill>
                            <a:srgbClr val="000000"/>
                          </a:solidFill>
                          <a:effectLst/>
                          <a:latin typeface="Comic Sans MS" panose="030F0702030302020204" pitchFamily="66" charset="0"/>
                        </a:rPr>
                        <a:t>Low-level language</a:t>
                      </a:r>
                    </a:p>
                  </a:txBody>
                  <a:tcPr marL="93512" marR="93512" marT="93512" marB="93512">
                    <a:lnL w="9525" cap="flat" cmpd="sng" algn="ctr">
                      <a:solidFill>
                        <a:srgbClr val="9093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093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093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CB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3600">
                        <a:solidFill>
                          <a:srgbClr val="000000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marL="93512" marR="93512" marT="93512" marB="93512">
                    <a:lnL w="9525" cap="flat" cmpd="sng" algn="ctr">
                      <a:solidFill>
                        <a:srgbClr val="9093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093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093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CB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3600">
                          <a:solidFill>
                            <a:srgbClr val="000000"/>
                          </a:solidFill>
                          <a:effectLst/>
                          <a:latin typeface="Comic Sans MS" panose="030F0702030302020204" pitchFamily="66" charset="0"/>
                        </a:rPr>
                        <a:t>High-level language</a:t>
                      </a:r>
                    </a:p>
                  </a:txBody>
                  <a:tcPr marL="93512" marR="93512" marT="93512" marB="93512">
                    <a:lnL w="9525" cap="flat" cmpd="sng" algn="ctr">
                      <a:solidFill>
                        <a:srgbClr val="9093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093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093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CB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5206232"/>
                  </a:ext>
                </a:extLst>
              </a:tr>
              <a:tr h="2314975">
                <a:tc>
                  <a:txBody>
                    <a:bodyPr/>
                    <a:lstStyle/>
                    <a:p>
                      <a:pPr algn="just" fontAlgn="t"/>
                      <a:r>
                        <a:rPr lang="en-US" sz="3600" dirty="0">
                          <a:solidFill>
                            <a:srgbClr val="333333"/>
                          </a:solidFill>
                          <a:effectLst/>
                          <a:latin typeface="Comic Sans MS" panose="030F0702030302020204" pitchFamily="66" charset="0"/>
                        </a:rPr>
                        <a:t>It is a machine-friendly language, i.e., the computer understands the machine language, which is represented in 0 or 1.</a:t>
                      </a:r>
                    </a:p>
                  </a:txBody>
                  <a:tcPr marL="62341" marR="62341" marT="62341" marB="62341">
                    <a:lnL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t"/>
                      <a:endParaRPr lang="en-US" sz="3600">
                        <a:solidFill>
                          <a:srgbClr val="333333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marL="62341" marR="62341" marT="62341" marB="62341">
                    <a:lnL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US" sz="3600">
                          <a:solidFill>
                            <a:srgbClr val="333333"/>
                          </a:solidFill>
                          <a:effectLst/>
                          <a:latin typeface="Comic Sans MS" panose="030F0702030302020204" pitchFamily="66" charset="0"/>
                        </a:rPr>
                        <a:t>It is a user-friendly language as this language is written in simple English words, which can be easily understood by humans.</a:t>
                      </a:r>
                    </a:p>
                  </a:txBody>
                  <a:tcPr marL="62341" marR="62341" marT="62341" marB="62341">
                    <a:lnL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8130180"/>
                  </a:ext>
                </a:extLst>
              </a:tr>
              <a:tr h="1219714">
                <a:tc>
                  <a:txBody>
                    <a:bodyPr/>
                    <a:lstStyle/>
                    <a:p>
                      <a:pPr algn="just" fontAlgn="t"/>
                      <a:r>
                        <a:rPr lang="en-US" sz="3600">
                          <a:solidFill>
                            <a:srgbClr val="333333"/>
                          </a:solidFill>
                          <a:effectLst/>
                          <a:latin typeface="Comic Sans MS" panose="030F0702030302020204" pitchFamily="66" charset="0"/>
                        </a:rPr>
                        <a:t>The low-level language takes more time to execute.</a:t>
                      </a:r>
                    </a:p>
                  </a:txBody>
                  <a:tcPr marL="62341" marR="62341" marT="62341" marB="62341">
                    <a:lnL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1EB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t"/>
                      <a:endParaRPr lang="en-US" sz="3600">
                        <a:solidFill>
                          <a:srgbClr val="333333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marL="62341" marR="62341" marT="62341" marB="62341">
                    <a:lnL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1EB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US" sz="3600">
                          <a:solidFill>
                            <a:srgbClr val="333333"/>
                          </a:solidFill>
                          <a:effectLst/>
                          <a:latin typeface="Comic Sans MS" panose="030F0702030302020204" pitchFamily="66" charset="0"/>
                        </a:rPr>
                        <a:t>It executes at a faster pace.</a:t>
                      </a:r>
                    </a:p>
                  </a:txBody>
                  <a:tcPr marL="62341" marR="62341" marT="62341" marB="62341">
                    <a:lnL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1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8443907"/>
                  </a:ext>
                </a:extLst>
              </a:tr>
              <a:tr h="1767345">
                <a:tc>
                  <a:txBody>
                    <a:bodyPr/>
                    <a:lstStyle/>
                    <a:p>
                      <a:pPr algn="just" fontAlgn="t"/>
                      <a:r>
                        <a:rPr lang="en-US" sz="3600">
                          <a:solidFill>
                            <a:srgbClr val="333333"/>
                          </a:solidFill>
                          <a:effectLst/>
                          <a:latin typeface="Comic Sans MS" panose="030F0702030302020204" pitchFamily="66" charset="0"/>
                        </a:rPr>
                        <a:t>It requires the assembler to convert the assembly code into machine code.</a:t>
                      </a:r>
                    </a:p>
                  </a:txBody>
                  <a:tcPr marL="62341" marR="62341" marT="62341" marB="62341">
                    <a:lnL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t"/>
                      <a:endParaRPr lang="en-US" sz="3600">
                        <a:solidFill>
                          <a:srgbClr val="333333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marL="62341" marR="62341" marT="62341" marB="62341">
                    <a:lnL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US" sz="3600">
                          <a:solidFill>
                            <a:srgbClr val="333333"/>
                          </a:solidFill>
                          <a:effectLst/>
                          <a:latin typeface="Comic Sans MS" panose="030F0702030302020204" pitchFamily="66" charset="0"/>
                        </a:rPr>
                        <a:t>It requires the compiler to convert the high-level language instructions into machine code.</a:t>
                      </a:r>
                    </a:p>
                  </a:txBody>
                  <a:tcPr marL="62341" marR="62341" marT="62341" marB="62341">
                    <a:lnL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3184015"/>
                  </a:ext>
                </a:extLst>
              </a:tr>
              <a:tr h="1767345">
                <a:tc>
                  <a:txBody>
                    <a:bodyPr/>
                    <a:lstStyle/>
                    <a:p>
                      <a:pPr algn="just" fontAlgn="t"/>
                      <a:r>
                        <a:rPr lang="en-US" sz="3600">
                          <a:solidFill>
                            <a:srgbClr val="333333"/>
                          </a:solidFill>
                          <a:effectLst/>
                          <a:latin typeface="Comic Sans MS" panose="030F0702030302020204" pitchFamily="66" charset="0"/>
                        </a:rPr>
                        <a:t>The machine code cannot run on all machines, so it is not a portable language.</a:t>
                      </a:r>
                    </a:p>
                  </a:txBody>
                  <a:tcPr marL="62341" marR="62341" marT="62341" marB="62341">
                    <a:lnL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1EB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t"/>
                      <a:endParaRPr lang="en-US" sz="3600">
                        <a:solidFill>
                          <a:srgbClr val="333333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marL="62341" marR="62341" marT="62341" marB="62341">
                    <a:lnL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1EB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US" sz="3600">
                          <a:solidFill>
                            <a:srgbClr val="333333"/>
                          </a:solidFill>
                          <a:effectLst/>
                          <a:latin typeface="Comic Sans MS" panose="030F0702030302020204" pitchFamily="66" charset="0"/>
                        </a:rPr>
                        <a:t>The high-level code can run all the platforms, so it is a portable language.</a:t>
                      </a:r>
                    </a:p>
                  </a:txBody>
                  <a:tcPr marL="62341" marR="62341" marT="62341" marB="62341">
                    <a:lnL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1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8757006"/>
                  </a:ext>
                </a:extLst>
              </a:tr>
              <a:tr h="672083">
                <a:tc>
                  <a:txBody>
                    <a:bodyPr/>
                    <a:lstStyle/>
                    <a:p>
                      <a:pPr algn="just" fontAlgn="t"/>
                      <a:r>
                        <a:rPr lang="en-US" sz="3600">
                          <a:solidFill>
                            <a:srgbClr val="333333"/>
                          </a:solidFill>
                          <a:effectLst/>
                          <a:latin typeface="Comic Sans MS" panose="030F0702030302020204" pitchFamily="66" charset="0"/>
                        </a:rPr>
                        <a:t>It is memory efficient.</a:t>
                      </a:r>
                    </a:p>
                  </a:txBody>
                  <a:tcPr marL="62341" marR="62341" marT="62341" marB="62341">
                    <a:lnL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t"/>
                      <a:endParaRPr lang="en-US" sz="3600">
                        <a:solidFill>
                          <a:srgbClr val="333333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marL="62341" marR="62341" marT="62341" marB="62341">
                    <a:lnL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US" sz="3600">
                          <a:solidFill>
                            <a:srgbClr val="333333"/>
                          </a:solidFill>
                          <a:effectLst/>
                          <a:latin typeface="Comic Sans MS" panose="030F0702030302020204" pitchFamily="66" charset="0"/>
                        </a:rPr>
                        <a:t>It is less memory efficient.</a:t>
                      </a:r>
                    </a:p>
                  </a:txBody>
                  <a:tcPr marL="62341" marR="62341" marT="62341" marB="62341">
                    <a:lnL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9365418"/>
                  </a:ext>
                </a:extLst>
              </a:tr>
              <a:tr h="1219714">
                <a:tc>
                  <a:txBody>
                    <a:bodyPr/>
                    <a:lstStyle/>
                    <a:p>
                      <a:pPr algn="just" fontAlgn="t"/>
                      <a:r>
                        <a:rPr lang="en-US" sz="3600">
                          <a:solidFill>
                            <a:srgbClr val="333333"/>
                          </a:solidFill>
                          <a:effectLst/>
                          <a:latin typeface="Comic Sans MS" panose="030F0702030302020204" pitchFamily="66" charset="0"/>
                        </a:rPr>
                        <a:t>Debugging and maintenance are not easier in a low-level language.</a:t>
                      </a:r>
                    </a:p>
                  </a:txBody>
                  <a:tcPr marL="62341" marR="62341" marT="62341" marB="62341">
                    <a:lnL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1EB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t"/>
                      <a:endParaRPr lang="en-US" sz="3600" dirty="0">
                        <a:solidFill>
                          <a:srgbClr val="333333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marL="62341" marR="62341" marT="62341" marB="62341">
                    <a:lnL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1EB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US" sz="3600" dirty="0">
                          <a:solidFill>
                            <a:srgbClr val="333333"/>
                          </a:solidFill>
                          <a:effectLst/>
                          <a:latin typeface="Comic Sans MS" panose="030F0702030302020204" pitchFamily="66" charset="0"/>
                        </a:rPr>
                        <a:t>Debugging and maintenance are easier in a high-level language.</a:t>
                      </a:r>
                    </a:p>
                  </a:txBody>
                  <a:tcPr marL="62341" marR="62341" marT="62341" marB="62341">
                    <a:lnL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1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60645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899040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webextensions/_rels/taskpanes.xml.rels><?xml version="1.0" encoding="UTF-8" standalone="yes"?>
<Relationships xmlns="http://schemas.openxmlformats.org/package/2006/relationships"><Relationship Id="rId3" Type="http://schemas.microsoft.com/office/2011/relationships/webextension" Target="webextension3.xml"/><Relationship Id="rId2" Type="http://schemas.microsoft.com/office/2011/relationships/webextension" Target="webextension2.xml"/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6">
    <wetp:webextensionref xmlns:r="http://schemas.openxmlformats.org/officeDocument/2006/relationships" r:id="rId1"/>
  </wetp:taskpane>
  <wetp:taskpane dockstate="right" visibility="0" width="350" row="1">
    <wetp:webextensionref xmlns:r="http://schemas.openxmlformats.org/officeDocument/2006/relationships" r:id="rId2"/>
  </wetp:taskpane>
  <wetp:taskpane dockstate="right" visibility="0" width="350" row="2">
    <wetp:webextensionref xmlns:r="http://schemas.openxmlformats.org/officeDocument/2006/relationships" r:id="rId3"/>
  </wetp:taskpane>
</wetp:taskpanes>
</file>

<file path=ppt/webextensions/webextension1.xml><?xml version="1.0" encoding="utf-8"?>
<we:webextension xmlns:we="http://schemas.microsoft.com/office/webextensions/webextension/2010/11" id="{AFE6C4D6-1F71-4E36-8A2B-02854D0DC156}">
  <we:reference id="wa104380907" version="3.1.0.0" store="en-US" storeType="OMEX"/>
  <we:alternateReferences>
    <we:reference id="wa104380907" version="3.1.0.0" store="WA104380907" storeType="OMEX"/>
  </we:alternateReferences>
  <we:properties/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67E7D31F-0B37-4FD6-80F4-5BD9EA1BC8E5}">
  <we:reference id="wa104381063" version="1.0.0.1" store="en-US" storeType="OMEX"/>
  <we:alternateReferences>
    <we:reference id="wa104381063" version="1.0.0.1" store="wa104381063" storeType="OMEX"/>
  </we:alternateReferences>
  <we:properties/>
  <we:bindings/>
  <we:snapshot xmlns:r="http://schemas.openxmlformats.org/officeDocument/2006/relationships"/>
</we:webextension>
</file>

<file path=ppt/webextensions/webextension3.xml><?xml version="1.0" encoding="utf-8"?>
<we:webextension xmlns:we="http://schemas.microsoft.com/office/webextensions/webextension/2010/11" id="{A8E53849-9E7B-4983-B8D7-DB9379AB5356}">
  <we:reference id="wa104381411" version="2.4.5.0" store="en-US" storeType="OMEX"/>
  <we:alternateReferences>
    <we:reference id="WA104381411" version="2.4.5.0" store="WA104381411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1010</TotalTime>
  <Words>462</Words>
  <Application>Microsoft Office PowerPoint</Application>
  <PresentationFormat>Custom</PresentationFormat>
  <Paragraphs>84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8" baseType="lpstr">
      <vt:lpstr>Libre Franklin</vt:lpstr>
      <vt:lpstr>Calibri</vt:lpstr>
      <vt:lpstr>Comic Sans MS</vt:lpstr>
      <vt:lpstr>Arial</vt:lpstr>
      <vt:lpstr>Itim</vt:lpstr>
      <vt:lpstr>A Day Without Sun Text Bold</vt:lpstr>
      <vt:lpstr>Dekko</vt:lpstr>
      <vt:lpstr>Ballpoint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Programming</dc:title>
  <dc:creator>Abdallah</dc:creator>
  <cp:lastModifiedBy>HP</cp:lastModifiedBy>
  <cp:revision>6</cp:revision>
  <dcterms:created xsi:type="dcterms:W3CDTF">2006-08-16T00:00:00Z</dcterms:created>
  <dcterms:modified xsi:type="dcterms:W3CDTF">2023-10-23T21:16:31Z</dcterms:modified>
  <dc:identifier>DAFxjj4cpLU</dc:identifier>
</cp:coreProperties>
</file>